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74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5" r:id="rId18"/>
    <p:sldId id="276" r:id="rId19"/>
    <p:sldId id="277" r:id="rId20"/>
    <p:sldId id="278" r:id="rId21"/>
    <p:sldId id="279" r:id="rId22"/>
    <p:sldId id="281" r:id="rId23"/>
    <p:sldId id="282" r:id="rId24"/>
    <p:sldId id="283" r:id="rId25"/>
    <p:sldId id="285" r:id="rId26"/>
    <p:sldId id="286" r:id="rId27"/>
    <p:sldId id="284" r:id="rId28"/>
    <p:sldId id="288" r:id="rId29"/>
    <p:sldId id="289" r:id="rId30"/>
    <p:sldId id="280" r:id="rId31"/>
    <p:sldId id="290" r:id="rId32"/>
    <p:sldId id="291" r:id="rId33"/>
    <p:sldId id="292" r:id="rId34"/>
    <p:sldId id="293" r:id="rId35"/>
    <p:sldId id="294" r:id="rId36"/>
    <p:sldId id="295" r:id="rId37"/>
    <p:sldId id="296" r:id="rId3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7"/>
    <p:restoredTop sz="94730"/>
  </p:normalViewPr>
  <p:slideViewPr>
    <p:cSldViewPr snapToGrid="0" snapToObjects="1">
      <p:cViewPr varScale="1">
        <p:scale>
          <a:sx n="114" d="100"/>
          <a:sy n="114" d="100"/>
        </p:scale>
        <p:origin x="19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795E58-93CA-F342-8633-7DBF6381D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1AA4FA9-6425-BB43-974A-4E925141F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0FF294-CE8E-C94A-AC84-A809B393F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03.07.21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7CA250-48EB-2046-8B07-C536FC389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Zusammenspiel von Training und Ernährung</a:t>
            </a:r>
          </a:p>
        </p:txBody>
      </p:sp>
    </p:spTree>
    <p:extLst>
      <p:ext uri="{BB962C8B-B14F-4D97-AF65-F5344CB8AC3E}">
        <p14:creationId xmlns:p14="http://schemas.microsoft.com/office/powerpoint/2010/main" val="2060045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657E55-2F79-5B49-8629-4ABD39927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D5C30DB-8893-8744-8D9E-9A465A4BA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39EFCA-5F6C-3D4F-B3FB-EDBE0A6F4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03.07.21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F8B82B-468D-404B-B453-90F259ED4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Zusammenspiel von Training und Ernährung</a:t>
            </a:r>
          </a:p>
        </p:txBody>
      </p:sp>
    </p:spTree>
    <p:extLst>
      <p:ext uri="{BB962C8B-B14F-4D97-AF65-F5344CB8AC3E}">
        <p14:creationId xmlns:p14="http://schemas.microsoft.com/office/powerpoint/2010/main" val="173036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4E9B867-97EC-B341-8E12-3116D72871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907AFF3-7DFC-4647-A6B2-E24DDD5B0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F89902-1DDA-DF40-9863-5EAEC7104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03.07.21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0FE174-C7D0-E041-A98C-6A95EACF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Zusammenspiel von Training und Ernährung</a:t>
            </a:r>
          </a:p>
        </p:txBody>
      </p:sp>
    </p:spTree>
    <p:extLst>
      <p:ext uri="{BB962C8B-B14F-4D97-AF65-F5344CB8AC3E}">
        <p14:creationId xmlns:p14="http://schemas.microsoft.com/office/powerpoint/2010/main" val="1363032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2E089E-1054-7848-9152-E1FB06500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705F85-BE35-4D4B-B526-56160245C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779658-57B0-CC4E-A351-6AEE0FB10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03.07.21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BA9C18-5598-EB49-8A5D-24675FE7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Zusammenspiel von Training und Ernährung</a:t>
            </a:r>
          </a:p>
        </p:txBody>
      </p:sp>
    </p:spTree>
    <p:extLst>
      <p:ext uri="{BB962C8B-B14F-4D97-AF65-F5344CB8AC3E}">
        <p14:creationId xmlns:p14="http://schemas.microsoft.com/office/powerpoint/2010/main" val="2492670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FE09B2-B7D2-E840-884E-F16CE0D86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680986-F972-1F41-8F4C-9BF5DC263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F84DEA-4EBB-224A-93E0-3D282AD7B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03.07.21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1937DB-23A9-3B49-A7EA-5353DC01E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Zusammenspiel von Training und Ernährung</a:t>
            </a:r>
          </a:p>
        </p:txBody>
      </p:sp>
    </p:spTree>
    <p:extLst>
      <p:ext uri="{BB962C8B-B14F-4D97-AF65-F5344CB8AC3E}">
        <p14:creationId xmlns:p14="http://schemas.microsoft.com/office/powerpoint/2010/main" val="1428804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A6D6A5-2E55-A545-8EE7-427920596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A2D1BA-7234-BC44-B092-A2D3340A6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6F5E581-D010-4241-9519-3E980581A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AB35A43-7613-7D44-91F8-1519D282C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03.07.21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FF501DB-8629-4F4A-B924-88748F1BD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Zusammenspiel von Training und Ernährung</a:t>
            </a:r>
          </a:p>
        </p:txBody>
      </p:sp>
    </p:spTree>
    <p:extLst>
      <p:ext uri="{BB962C8B-B14F-4D97-AF65-F5344CB8AC3E}">
        <p14:creationId xmlns:p14="http://schemas.microsoft.com/office/powerpoint/2010/main" val="232565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2CBFD2-E35D-9145-A931-7DA2BC9DB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4EFA6E0-B868-3349-8395-B8C9ADFC8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6F4C398-03FD-5D45-BFE3-865FA3504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AC3DCF1-2457-964B-9688-AB0D0D4482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A10C302-5739-2043-9AA7-AD4D1A7368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1B29CA0-06B4-1B48-8430-B2600842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03.07.21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4804928-D500-2345-A8B3-375861CE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Zusammenspiel von Training und Ernährung</a:t>
            </a:r>
          </a:p>
        </p:txBody>
      </p:sp>
    </p:spTree>
    <p:extLst>
      <p:ext uri="{BB962C8B-B14F-4D97-AF65-F5344CB8AC3E}">
        <p14:creationId xmlns:p14="http://schemas.microsoft.com/office/powerpoint/2010/main" val="3915034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0A845-2520-3E4D-A915-4811ACE9D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92CE25-8F7E-0D43-9AEC-C067C4A93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03.07.21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A0C48A0-F251-0D49-B2CE-1DB81360B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Zusammenspiel von Training und Ernährung</a:t>
            </a:r>
          </a:p>
        </p:txBody>
      </p:sp>
    </p:spTree>
    <p:extLst>
      <p:ext uri="{BB962C8B-B14F-4D97-AF65-F5344CB8AC3E}">
        <p14:creationId xmlns:p14="http://schemas.microsoft.com/office/powerpoint/2010/main" val="1645479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40343CF-A707-D648-BF36-1BFB1B751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03.07.21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5772ECB-D6C5-9A48-8478-BEE605E3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Zusammenspiel von Training und Ernährung</a:t>
            </a:r>
          </a:p>
        </p:txBody>
      </p:sp>
    </p:spTree>
    <p:extLst>
      <p:ext uri="{BB962C8B-B14F-4D97-AF65-F5344CB8AC3E}">
        <p14:creationId xmlns:p14="http://schemas.microsoft.com/office/powerpoint/2010/main" val="2099005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0A8D5B-937A-734C-8FC2-315883263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559DFE-A4F3-ED47-BF28-F48450E46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B81BBA-2850-8A4C-9515-E3636697D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DB2ADF4-AC3E-5043-8FCE-00F797709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03.07.21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4590BBF-3A6E-0646-A6FF-7533F20CC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Zusammenspiel von Training und Ernährung</a:t>
            </a:r>
          </a:p>
        </p:txBody>
      </p:sp>
    </p:spTree>
    <p:extLst>
      <p:ext uri="{BB962C8B-B14F-4D97-AF65-F5344CB8AC3E}">
        <p14:creationId xmlns:p14="http://schemas.microsoft.com/office/powerpoint/2010/main" val="3239558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2FF70-B099-1445-BDB5-3BBE0295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7283A7B-26D2-8B4D-BE84-EB7143112A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482C3A6-9238-354D-8B91-D37EF7CB7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4DD7C93-C73F-7942-9614-87023918A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03.07.21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03E045C-A04F-2449-A143-EEC86F2EB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Zusammenspiel von Training und Ernährung</a:t>
            </a:r>
          </a:p>
        </p:txBody>
      </p:sp>
    </p:spTree>
    <p:extLst>
      <p:ext uri="{BB962C8B-B14F-4D97-AF65-F5344CB8AC3E}">
        <p14:creationId xmlns:p14="http://schemas.microsoft.com/office/powerpoint/2010/main" val="755809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601856C-A638-6F43-BA36-11AEFF360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B5713D-832D-0D4C-A1F4-769E2B5BF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37CA74-CA90-F547-8098-FC4A9B37C7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03.07.21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FA2DF48-34B7-2746-A510-141CEE63C34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17720" y="5858510"/>
            <a:ext cx="1793280" cy="1268730"/>
          </a:xfrm>
          <a:prstGeom prst="rect">
            <a:avLst/>
          </a:prstGeom>
        </p:spPr>
      </p:pic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E349E7BE-6C10-644E-A9D8-B15988170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Zusammenspiel von Training und Ernährung</a:t>
            </a:r>
          </a:p>
        </p:txBody>
      </p:sp>
    </p:spTree>
    <p:extLst>
      <p:ext uri="{BB962C8B-B14F-4D97-AF65-F5344CB8AC3E}">
        <p14:creationId xmlns:p14="http://schemas.microsoft.com/office/powerpoint/2010/main" val="302687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srslyguys/5307972580" TargetMode="External"/><Relationship Id="rId3" Type="http://schemas.openxmlformats.org/officeDocument/2006/relationships/image" Target="../media/image9.jpg"/><Relationship Id="rId7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File:Stilles_Mineralwasser.jpg" TargetMode="External"/><Relationship Id="rId11" Type="http://schemas.openxmlformats.org/officeDocument/2006/relationships/image" Target="../media/image13.jpg"/><Relationship Id="rId5" Type="http://schemas.openxmlformats.org/officeDocument/2006/relationships/image" Target="../media/image10.jpg"/><Relationship Id="rId10" Type="http://schemas.openxmlformats.org/officeDocument/2006/relationships/hyperlink" Target="https://de.wiktionary.org/wiki/Weizenbier" TargetMode="External"/><Relationship Id="rId4" Type="http://schemas.openxmlformats.org/officeDocument/2006/relationships/hyperlink" Target="https://it.wikipedia.org/wiki/The_Coca-Cola_Company" TargetMode="External"/><Relationship Id="rId9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447DCB-BE5A-BE4A-B9C3-07D7DC410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590" y="1296372"/>
            <a:ext cx="4443413" cy="2916363"/>
          </a:xfrm>
        </p:spPr>
        <p:txBody>
          <a:bodyPr anchor="b">
            <a:normAutofit/>
          </a:bodyPr>
          <a:lstStyle/>
          <a:p>
            <a:r>
              <a:rPr lang="de-DE" sz="4200" dirty="0">
                <a:latin typeface="Levenim MT" panose="020F0502020204030204" pitchFamily="34" charset="0"/>
                <a:cs typeface="Levenim MT" panose="020F0502020204030204" pitchFamily="34" charset="0"/>
              </a:rPr>
              <a:t>Zusammenspiel </a:t>
            </a:r>
            <a:br>
              <a:rPr lang="de-DE" sz="4200" dirty="0">
                <a:latin typeface="Levenim MT" panose="020F0502020204030204" pitchFamily="34" charset="0"/>
                <a:cs typeface="Levenim MT" panose="020F0502020204030204" pitchFamily="34" charset="0"/>
              </a:rPr>
            </a:br>
            <a:r>
              <a:rPr lang="de-DE" sz="4200" dirty="0">
                <a:latin typeface="Levenim MT" panose="020F0502020204030204" pitchFamily="34" charset="0"/>
                <a:cs typeface="Levenim MT" panose="020F0502020204030204" pitchFamily="34" charset="0"/>
              </a:rPr>
              <a:t>von Training </a:t>
            </a:r>
            <a:br>
              <a:rPr lang="de-DE" sz="4200" dirty="0">
                <a:latin typeface="Levenim MT" panose="020F0502020204030204" pitchFamily="34" charset="0"/>
                <a:cs typeface="Levenim MT" panose="020F0502020204030204" pitchFamily="34" charset="0"/>
              </a:rPr>
            </a:br>
            <a:r>
              <a:rPr lang="de-DE" sz="4200" dirty="0">
                <a:latin typeface="Levenim MT" panose="020F0502020204030204" pitchFamily="34" charset="0"/>
                <a:cs typeface="Levenim MT" panose="020F0502020204030204" pitchFamily="34" charset="0"/>
              </a:rPr>
              <a:t>und Ernährung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7B11DE-1976-5D46-9B6E-5DF298636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4" r="2550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EDFCAB2-2F38-5445-B5A2-FF0C6A839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586" y="5772621"/>
            <a:ext cx="1802224" cy="74542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7D120B94-D534-5B46-BCE8-F53BAC396F1D}"/>
              </a:ext>
            </a:extLst>
          </p:cNvPr>
          <p:cNvSpPr txBox="1">
            <a:spLocks/>
          </p:cNvSpPr>
          <p:nvPr/>
        </p:nvSpPr>
        <p:spPr>
          <a:xfrm>
            <a:off x="1266150" y="4278246"/>
            <a:ext cx="3710853" cy="16074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200" dirty="0">
                <a:latin typeface="Levenim MT" panose="020F0502020204030204" pitchFamily="34" charset="0"/>
                <a:cs typeface="Levenim MT" panose="020F0502020204030204" pitchFamily="34" charset="0"/>
              </a:rPr>
              <a:t> </a:t>
            </a:r>
            <a:br>
              <a:rPr lang="de-DE" sz="4200" dirty="0">
                <a:latin typeface="Levenim MT" panose="020F0502020204030204" pitchFamily="34" charset="0"/>
                <a:cs typeface="Levenim MT" panose="020F0502020204030204" pitchFamily="34" charset="0"/>
              </a:rPr>
            </a:br>
            <a:endParaRPr lang="de-DE" sz="4200" dirty="0">
              <a:latin typeface="Levenim MT" panose="020F0502020204030204" pitchFamily="34" charset="0"/>
              <a:cs typeface="Levenim MT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7383222-7DA0-C542-B77B-1CD71222470A}"/>
              </a:ext>
            </a:extLst>
          </p:cNvPr>
          <p:cNvSpPr txBox="1"/>
          <p:nvPr/>
        </p:nvSpPr>
        <p:spPr>
          <a:xfrm>
            <a:off x="1156691" y="203415"/>
            <a:ext cx="32351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latin typeface="Levenim MT" panose="02010502060101010101" pitchFamily="2" charset="-79"/>
                <a:cs typeface="Levenim MT" panose="02010502060101010101" pitchFamily="2" charset="-79"/>
              </a:rPr>
              <a:t>03.07.2021</a:t>
            </a:r>
            <a:br>
              <a:rPr lang="de-DE" dirty="0">
                <a:latin typeface="Levenim MT" panose="02010502060101010101" pitchFamily="2" charset="-79"/>
                <a:cs typeface="Levenim MT" panose="02010502060101010101" pitchFamily="2" charset="-79"/>
              </a:rPr>
            </a:br>
            <a:r>
              <a:rPr lang="de-DE" dirty="0">
                <a:latin typeface="Levenim MT" panose="02010502060101010101" pitchFamily="2" charset="-79"/>
                <a:cs typeface="Levenim MT" panose="02010502060101010101" pitchFamily="2" charset="-79"/>
              </a:rPr>
              <a:t>Seminar Tanzsportverband </a:t>
            </a:r>
            <a:br>
              <a:rPr lang="de-DE" dirty="0">
                <a:latin typeface="Levenim MT" panose="02010502060101010101" pitchFamily="2" charset="-79"/>
                <a:cs typeface="Levenim MT" panose="02010502060101010101" pitchFamily="2" charset="-79"/>
              </a:rPr>
            </a:br>
            <a:r>
              <a:rPr lang="de-DE" dirty="0">
                <a:latin typeface="Levenim MT" panose="02010502060101010101" pitchFamily="2" charset="-79"/>
                <a:cs typeface="Levenim MT" panose="02010502060101010101" pitchFamily="2" charset="-79"/>
              </a:rPr>
              <a:t>Baden-Württemberg</a:t>
            </a:r>
          </a:p>
        </p:txBody>
      </p:sp>
    </p:spTree>
    <p:extLst>
      <p:ext uri="{BB962C8B-B14F-4D97-AF65-F5344CB8AC3E}">
        <p14:creationId xmlns:p14="http://schemas.microsoft.com/office/powerpoint/2010/main" val="250128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F813664-EBF1-5F43-99C1-416FC0DEA9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76200" y="-1266734"/>
            <a:ext cx="12268200" cy="81247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E73806-A04F-014E-8333-AD510731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Wasserhaushalt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5CF46D-E2FA-8643-B043-0C3599022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Breitensport vs. Leistungssport:</a:t>
            </a:r>
          </a:p>
          <a:p>
            <a:pPr lvl="1"/>
            <a:r>
              <a:rPr lang="de-DE" dirty="0"/>
              <a:t>Zuckerhaltige Getränke? </a:t>
            </a:r>
          </a:p>
          <a:p>
            <a:pPr lvl="1"/>
            <a:r>
              <a:rPr lang="de-DE" dirty="0"/>
              <a:t>Wasser? </a:t>
            </a:r>
          </a:p>
          <a:p>
            <a:pPr lvl="1"/>
            <a:r>
              <a:rPr lang="de-DE" dirty="0"/>
              <a:t>Häufigkeit? </a:t>
            </a:r>
          </a:p>
          <a:p>
            <a:pPr lvl="1"/>
            <a:r>
              <a:rPr lang="de-DE" dirty="0"/>
              <a:t>Häufigste Fehlerquelle: Turniere!!!!!!!!! Hier sind Trainer in der Pflicht</a:t>
            </a:r>
            <a:br>
              <a:rPr lang="de-DE" dirty="0"/>
            </a:br>
            <a:r>
              <a:rPr lang="de-DE" dirty="0"/>
              <a:t> 				präventiv zu handeln! </a:t>
            </a:r>
          </a:p>
        </p:txBody>
      </p:sp>
    </p:spTree>
    <p:extLst>
      <p:ext uri="{BB962C8B-B14F-4D97-AF65-F5344CB8AC3E}">
        <p14:creationId xmlns:p14="http://schemas.microsoft.com/office/powerpoint/2010/main" val="363096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F813664-EBF1-5F43-99C1-416FC0DEA9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76200" y="-1266734"/>
            <a:ext cx="12268200" cy="81247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E73806-A04F-014E-8333-AD510731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trinken wir? </a:t>
            </a:r>
          </a:p>
        </p:txBody>
      </p:sp>
      <p:pic>
        <p:nvPicPr>
          <p:cNvPr id="6" name="Inhaltsplatzhalter 5" descr="Ein Bild, das Flasche, Essen, drinnen, Getränk enthält.&#10;&#10;Automatisch generierte Beschreibung">
            <a:extLst>
              <a:ext uri="{FF2B5EF4-FFF2-40B4-BE49-F238E27FC236}">
                <a16:creationId xmlns:a16="http://schemas.microsoft.com/office/drawing/2014/main" id="{1124C9B1-805A-9041-9E39-9D6A09BDB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8200" y="1690688"/>
            <a:ext cx="2453762" cy="4351338"/>
          </a:xfrm>
        </p:spPr>
      </p:pic>
      <p:pic>
        <p:nvPicPr>
          <p:cNvPr id="9" name="Grafik 8" descr="Ein Bild, das Container, Glas, löschen, Kunststoff enthält.&#10;&#10;Automatisch generierte Beschreibung">
            <a:extLst>
              <a:ext uri="{FF2B5EF4-FFF2-40B4-BE49-F238E27FC236}">
                <a16:creationId xmlns:a16="http://schemas.microsoft.com/office/drawing/2014/main" id="{E3402E66-7AB1-E948-8166-FC133864D0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179"/>
          <a:stretch/>
        </p:blipFill>
        <p:spPr>
          <a:xfrm>
            <a:off x="3281101" y="1690686"/>
            <a:ext cx="2658274" cy="4351339"/>
          </a:xfrm>
          <a:prstGeom prst="rect">
            <a:avLst/>
          </a:prstGeom>
        </p:spPr>
      </p:pic>
      <p:pic>
        <p:nvPicPr>
          <p:cNvPr id="12" name="Grafik 11" descr="Ein Bild, das Flasche, drinnen, Essen, Getränk enthält.&#10;&#10;Automatisch generierte Beschreibung">
            <a:extLst>
              <a:ext uri="{FF2B5EF4-FFF2-40B4-BE49-F238E27FC236}">
                <a16:creationId xmlns:a16="http://schemas.microsoft.com/office/drawing/2014/main" id="{158E5691-6BFE-F44B-94C7-530D0F1BAF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5939375" y="1690686"/>
            <a:ext cx="1793228" cy="4351339"/>
          </a:xfrm>
          <a:prstGeom prst="rect">
            <a:avLst/>
          </a:prstGeom>
        </p:spPr>
      </p:pic>
      <p:pic>
        <p:nvPicPr>
          <p:cNvPr id="15" name="Grafik 14" descr="Ein Bild, das Tasse, Tisch, Glas, Getränk enthält.&#10;&#10;Automatisch generierte Beschreibung">
            <a:extLst>
              <a:ext uri="{FF2B5EF4-FFF2-40B4-BE49-F238E27FC236}">
                <a16:creationId xmlns:a16="http://schemas.microsoft.com/office/drawing/2014/main" id="{F2D87DF6-BE40-204C-86B5-F37CEACC0B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16495" r="17178"/>
          <a:stretch/>
        </p:blipFill>
        <p:spPr>
          <a:xfrm>
            <a:off x="7732603" y="1690685"/>
            <a:ext cx="2057400" cy="4351339"/>
          </a:xfrm>
          <a:prstGeom prst="rect">
            <a:avLst/>
          </a:prstGeom>
        </p:spPr>
      </p:pic>
      <p:pic>
        <p:nvPicPr>
          <p:cNvPr id="18" name="Grafik 17" descr="Ein Bild, das Getränk, Geschirr, Trinkwasser enthält.&#10;&#10;Automatisch generierte Beschreibung">
            <a:extLst>
              <a:ext uri="{FF2B5EF4-FFF2-40B4-BE49-F238E27FC236}">
                <a16:creationId xmlns:a16="http://schemas.microsoft.com/office/drawing/2014/main" id="{9F7413EE-82B5-334C-9D3D-4E831DFF05C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412" r="18546"/>
          <a:stretch/>
        </p:blipFill>
        <p:spPr>
          <a:xfrm>
            <a:off x="9770417" y="1690685"/>
            <a:ext cx="2057401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6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E73806-A04F-014E-8333-AD5107315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07" y="0"/>
            <a:ext cx="3822189" cy="1899912"/>
          </a:xfrm>
        </p:spPr>
        <p:txBody>
          <a:bodyPr>
            <a:normAutofit/>
          </a:bodyPr>
          <a:lstStyle/>
          <a:p>
            <a:r>
              <a:rPr lang="de-DE" dirty="0"/>
              <a:t>Was essen wir?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F813664-EBF1-5F43-99C1-416FC0DEA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4" r="25222" b="-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2B78C31-408B-2E4D-B899-ADAA2C5EB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07" y="1693543"/>
            <a:ext cx="3822189" cy="3742762"/>
          </a:xfrm>
        </p:spPr>
        <p:txBody>
          <a:bodyPr>
            <a:noAutofit/>
          </a:bodyPr>
          <a:lstStyle/>
          <a:p>
            <a:r>
              <a:rPr lang="de-DE" dirty="0"/>
              <a:t>JEDER, der sich über sein normales Maß hinaus bewegt ist ein Sportler!</a:t>
            </a:r>
          </a:p>
          <a:p>
            <a:r>
              <a:rPr lang="de-DE" dirty="0"/>
              <a:t>Auch Freizeitsportler sind Sportler! </a:t>
            </a:r>
          </a:p>
          <a:p>
            <a:r>
              <a:rPr lang="de-DE" dirty="0"/>
              <a:t>Belastung am Anfang einer ungewohnten Tätigkeit verbraucht mehr Kohlenhydrate als im Leistungssport.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4ED7C3-6C73-4647-8AA6-6E612D3C6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7415" y="6168813"/>
            <a:ext cx="1406096" cy="58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E73806-A04F-014E-8333-AD5107315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0"/>
            <a:ext cx="4232022" cy="1899912"/>
          </a:xfrm>
        </p:spPr>
        <p:txBody>
          <a:bodyPr>
            <a:normAutofit/>
          </a:bodyPr>
          <a:lstStyle/>
          <a:p>
            <a:r>
              <a:rPr lang="de-DE" dirty="0"/>
              <a:t>Nährstoffgruppen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F813664-EBF1-5F43-99C1-416FC0DEA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4" r="25222" b="-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5CF46D-E2FA-8643-B043-0C3599022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de-DE" dirty="0"/>
              <a:t>Kohlenhydrate</a:t>
            </a:r>
          </a:p>
          <a:p>
            <a:r>
              <a:rPr lang="de-DE" dirty="0"/>
              <a:t>Proteine</a:t>
            </a:r>
          </a:p>
          <a:p>
            <a:r>
              <a:rPr lang="de-DE" dirty="0"/>
              <a:t>Fette</a:t>
            </a:r>
          </a:p>
          <a:p>
            <a:r>
              <a:rPr lang="de-DE" dirty="0" err="1"/>
              <a:t>Balaststoffe</a:t>
            </a:r>
            <a:r>
              <a:rPr lang="de-DE" dirty="0"/>
              <a:t> und Vitamine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B43E750-2632-9148-9C16-FE02B64E8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7415" y="6168813"/>
            <a:ext cx="1406096" cy="58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4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E73806-A04F-014E-8333-AD5107315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09" y="0"/>
            <a:ext cx="3822189" cy="1899912"/>
          </a:xfrm>
        </p:spPr>
        <p:txBody>
          <a:bodyPr>
            <a:normAutofit/>
          </a:bodyPr>
          <a:lstStyle/>
          <a:p>
            <a:r>
              <a:rPr lang="de-DE" dirty="0"/>
              <a:t>Kohlenhydrate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5CF46D-E2FA-8643-B043-0C3599022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09" y="1594708"/>
            <a:ext cx="4162167" cy="4248623"/>
          </a:xfrm>
        </p:spPr>
        <p:txBody>
          <a:bodyPr>
            <a:noAutofit/>
          </a:bodyPr>
          <a:lstStyle/>
          <a:p>
            <a:r>
              <a:rPr lang="de-DE" dirty="0"/>
              <a:t>Energielieferant</a:t>
            </a:r>
          </a:p>
          <a:p>
            <a:r>
              <a:rPr lang="de-DE" dirty="0"/>
              <a:t>Zuckerarten und –ketten</a:t>
            </a:r>
          </a:p>
          <a:p>
            <a:r>
              <a:rPr lang="de-DE" dirty="0"/>
              <a:t>Wann brauche ich viel Energie? </a:t>
            </a:r>
          </a:p>
          <a:p>
            <a:r>
              <a:rPr lang="de-DE" dirty="0"/>
              <a:t>Wie schnell muss diese Energie verfügbar sein? </a:t>
            </a:r>
          </a:p>
          <a:p>
            <a:r>
              <a:rPr lang="de-DE" dirty="0"/>
              <a:t>Wie fülle ich Energiereserven auf?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206D3A6-DFC8-4043-AEAE-BAE96351E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91" y="1077138"/>
            <a:ext cx="6237026" cy="424862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D1F4C5B-F7EA-1043-AB8F-EFF27A13F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7415" y="6168813"/>
            <a:ext cx="1406096" cy="58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1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E73806-A04F-014E-8333-AD5107315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09" y="0"/>
            <a:ext cx="3822189" cy="1899912"/>
          </a:xfrm>
        </p:spPr>
        <p:txBody>
          <a:bodyPr>
            <a:normAutofit/>
          </a:bodyPr>
          <a:lstStyle/>
          <a:p>
            <a:r>
              <a:rPr lang="de-DE" dirty="0"/>
              <a:t>Kohlenhydrate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5CF46D-E2FA-8643-B043-0C3599022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09" y="2026428"/>
            <a:ext cx="3822189" cy="3742762"/>
          </a:xfrm>
        </p:spPr>
        <p:txBody>
          <a:bodyPr>
            <a:normAutofit/>
          </a:bodyPr>
          <a:lstStyle/>
          <a:p>
            <a:r>
              <a:rPr lang="de-DE" dirty="0"/>
              <a:t>Schnelle </a:t>
            </a:r>
            <a:br>
              <a:rPr lang="de-DE" dirty="0"/>
            </a:br>
            <a:r>
              <a:rPr lang="de-DE" dirty="0"/>
              <a:t>Kohlenhydrate</a:t>
            </a:r>
          </a:p>
          <a:p>
            <a:r>
              <a:rPr lang="de-DE" dirty="0"/>
              <a:t>Langsame Kohlenhydrate</a:t>
            </a:r>
          </a:p>
          <a:p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glykämischer</a:t>
            </a:r>
            <a:r>
              <a:rPr lang="de-DE" dirty="0">
                <a:sym typeface="Wingdings" pitchFamily="2" charset="2"/>
              </a:rPr>
              <a:t> Index</a:t>
            </a:r>
            <a:br>
              <a:rPr lang="de-DE" dirty="0">
                <a:sym typeface="Wingdings" pitchFamily="2" charset="2"/>
              </a:rPr>
            </a:br>
            <a:endParaRPr lang="de-DE" dirty="0">
              <a:sym typeface="Wingdings" pitchFamily="2" charset="2"/>
            </a:endParaRPr>
          </a:p>
          <a:p>
            <a:r>
              <a:rPr lang="de-DE" dirty="0">
                <a:sym typeface="Wingdings" pitchFamily="2" charset="2"/>
              </a:rPr>
              <a:t>Industrieller Zucker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9B5C640-D751-4341-A8F6-C0E849BB8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91" y="1077138"/>
            <a:ext cx="6237026" cy="424862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506517-E33B-9245-A9BA-689C3C97A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7415" y="6168813"/>
            <a:ext cx="1406096" cy="58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6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E73806-A04F-014E-8333-AD5107315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09" y="0"/>
            <a:ext cx="3822189" cy="1899912"/>
          </a:xfrm>
        </p:spPr>
        <p:txBody>
          <a:bodyPr>
            <a:normAutofit/>
          </a:bodyPr>
          <a:lstStyle/>
          <a:p>
            <a:r>
              <a:rPr lang="de-DE" dirty="0"/>
              <a:t>Fette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5CF46D-E2FA-8643-B043-0C3599022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08" y="1383875"/>
            <a:ext cx="4436554" cy="4053097"/>
          </a:xfrm>
        </p:spPr>
        <p:txBody>
          <a:bodyPr>
            <a:noAutofit/>
          </a:bodyPr>
          <a:lstStyle/>
          <a:p>
            <a:r>
              <a:rPr lang="de-DE" dirty="0"/>
              <a:t>Gute und schlechte</a:t>
            </a:r>
          </a:p>
          <a:p>
            <a:r>
              <a:rPr lang="de-DE" dirty="0"/>
              <a:t>Ungesättigte und gesättigte</a:t>
            </a:r>
          </a:p>
          <a:p>
            <a:r>
              <a:rPr lang="de-DE" dirty="0"/>
              <a:t>Wichtige Energiereserve</a:t>
            </a:r>
          </a:p>
          <a:p>
            <a:r>
              <a:rPr lang="de-DE" dirty="0"/>
              <a:t>Größere Energiereserve im Körper</a:t>
            </a:r>
          </a:p>
          <a:p>
            <a:r>
              <a:rPr lang="de-DE" dirty="0"/>
              <a:t>Sportliche Belastung:</a:t>
            </a:r>
          </a:p>
          <a:p>
            <a:pPr lvl="1"/>
            <a:r>
              <a:rPr lang="de-DE" sz="2800" dirty="0"/>
              <a:t>20 Minuten Kohlenhydratreserven</a:t>
            </a:r>
          </a:p>
          <a:p>
            <a:pPr lvl="1"/>
            <a:r>
              <a:rPr lang="de-DE" sz="2800" dirty="0"/>
              <a:t>Fettreserven </a:t>
            </a:r>
            <a:r>
              <a:rPr lang="de-DE" sz="2800" dirty="0">
                <a:sym typeface="Wingdings" pitchFamily="2" charset="2"/>
              </a:rPr>
              <a:t> mehr O2-Verbrauch</a:t>
            </a:r>
            <a:endParaRPr lang="de-DE" sz="2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30F3945-7496-1C48-89C6-6D84945E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24465"/>
            <a:ext cx="6917246" cy="460907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3E54820-3683-0F49-B585-A54E6C359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7415" y="6168813"/>
            <a:ext cx="1406096" cy="58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5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E73806-A04F-014E-8333-AD5107315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09" y="0"/>
            <a:ext cx="3822189" cy="1899912"/>
          </a:xfrm>
        </p:spPr>
        <p:txBody>
          <a:bodyPr>
            <a:normAutofit/>
          </a:bodyPr>
          <a:lstStyle/>
          <a:p>
            <a:r>
              <a:rPr lang="de-DE" dirty="0"/>
              <a:t>Sättigung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9F14A8C-D222-7E45-A8E0-133C8001D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053" r="2443" b="66617"/>
          <a:stretch/>
        </p:blipFill>
        <p:spPr>
          <a:xfrm>
            <a:off x="7642003" y="1631090"/>
            <a:ext cx="3822189" cy="748564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30F3945-7496-1C48-89C6-6D84945EB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24465"/>
            <a:ext cx="6917246" cy="4609070"/>
          </a:xfrm>
          <a:prstGeom prst="rect">
            <a:avLst/>
          </a:prstGeom>
        </p:spPr>
      </p:pic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CB7353F1-F241-8C49-8A21-E7F1E068E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82753" r="1765"/>
          <a:stretch/>
        </p:blipFill>
        <p:spPr>
          <a:xfrm>
            <a:off x="7642003" y="4958089"/>
            <a:ext cx="3837377" cy="898302"/>
          </a:xfrm>
          <a:prstGeom prst="rect">
            <a:avLst/>
          </a:prstGeom>
        </p:spPr>
      </p:pic>
      <p:pic>
        <p:nvPicPr>
          <p:cNvPr id="9" name="Inhaltsplatzhalter 4">
            <a:extLst>
              <a:ext uri="{FF2B5EF4-FFF2-40B4-BE49-F238E27FC236}">
                <a16:creationId xmlns:a16="http://schemas.microsoft.com/office/drawing/2014/main" id="{307BC26D-6D8D-9A41-9400-B527569D6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941" r="-744" b="44510"/>
          <a:stretch/>
        </p:blipFill>
        <p:spPr>
          <a:xfrm>
            <a:off x="7642003" y="2782439"/>
            <a:ext cx="3637464" cy="748563"/>
          </a:xfrm>
          <a:prstGeom prst="rect">
            <a:avLst/>
          </a:prstGeom>
        </p:spPr>
      </p:pic>
      <p:pic>
        <p:nvPicPr>
          <p:cNvPr id="10" name="Inhaltsplatzhalter 4">
            <a:extLst>
              <a:ext uri="{FF2B5EF4-FFF2-40B4-BE49-F238E27FC236}">
                <a16:creationId xmlns:a16="http://schemas.microsoft.com/office/drawing/2014/main" id="{A27B7B22-214C-1040-A4C3-3B0441AC2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" t="63112" r="-1447" b="22231"/>
          <a:stretch/>
        </p:blipFill>
        <p:spPr>
          <a:xfrm>
            <a:off x="7642003" y="3822526"/>
            <a:ext cx="3404379" cy="65582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5877E5F-A5C7-E34A-9F0A-4B59AE4DEB4E}"/>
              </a:ext>
            </a:extLst>
          </p:cNvPr>
          <p:cNvSpPr txBox="1"/>
          <p:nvPr/>
        </p:nvSpPr>
        <p:spPr>
          <a:xfrm>
            <a:off x="8513805" y="2202045"/>
            <a:ext cx="3482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gesättigt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B08BB09-5DCB-1C43-AD91-5DFF7F774125}"/>
              </a:ext>
            </a:extLst>
          </p:cNvPr>
          <p:cNvSpPr txBox="1"/>
          <p:nvPr/>
        </p:nvSpPr>
        <p:spPr>
          <a:xfrm>
            <a:off x="8504784" y="3392502"/>
            <a:ext cx="3482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einfach ungesättigt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9A37085-3266-BE4D-AF51-EBBBB0BFC214}"/>
              </a:ext>
            </a:extLst>
          </p:cNvPr>
          <p:cNvSpPr txBox="1"/>
          <p:nvPr/>
        </p:nvSpPr>
        <p:spPr>
          <a:xfrm>
            <a:off x="8504784" y="4444460"/>
            <a:ext cx="3482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mehrfach ungesättigt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17E9A69-51A8-C641-8496-6DD6384012C1}"/>
              </a:ext>
            </a:extLst>
          </p:cNvPr>
          <p:cNvSpPr txBox="1"/>
          <p:nvPr/>
        </p:nvSpPr>
        <p:spPr>
          <a:xfrm>
            <a:off x="8504784" y="5579392"/>
            <a:ext cx="3482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Transfette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B9303E7-CDCF-2148-9B6F-C06C2F4BF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7415" y="6168813"/>
            <a:ext cx="1406096" cy="58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0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E73806-A04F-014E-8333-AD5107315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09" y="0"/>
            <a:ext cx="3822189" cy="1899912"/>
          </a:xfrm>
        </p:spPr>
        <p:txBody>
          <a:bodyPr>
            <a:normAutofit/>
          </a:bodyPr>
          <a:lstStyle/>
          <a:p>
            <a:r>
              <a:rPr lang="de-DE" dirty="0"/>
              <a:t>Sättigung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30F3945-7496-1C48-89C6-6D84945E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24465"/>
            <a:ext cx="6917246" cy="4609070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91B5AA4-FCA4-9642-A047-5608BB936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09" y="1526059"/>
            <a:ext cx="4305424" cy="3805881"/>
          </a:xfrm>
        </p:spPr>
        <p:txBody>
          <a:bodyPr/>
          <a:lstStyle/>
          <a:p>
            <a:r>
              <a:rPr lang="de-DE" dirty="0"/>
              <a:t>Je fester, desto gesättigter!</a:t>
            </a:r>
          </a:p>
          <a:p>
            <a:r>
              <a:rPr lang="de-DE" dirty="0"/>
              <a:t>Tierische Fette eher gesättigt</a:t>
            </a:r>
          </a:p>
          <a:p>
            <a:r>
              <a:rPr lang="de-DE" dirty="0"/>
              <a:t>Pflanzliche Fette eher ungesättigt</a:t>
            </a:r>
          </a:p>
          <a:p>
            <a:r>
              <a:rPr lang="de-DE" dirty="0"/>
              <a:t>Risikopatienten?!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A71CDF9-536D-AA44-ADE0-BB16490DB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7415" y="6168813"/>
            <a:ext cx="1406096" cy="58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6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E73806-A04F-014E-8333-AD5107315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09" y="0"/>
            <a:ext cx="3822189" cy="1899912"/>
          </a:xfrm>
        </p:spPr>
        <p:txBody>
          <a:bodyPr>
            <a:normAutofit/>
          </a:bodyPr>
          <a:lstStyle/>
          <a:p>
            <a:r>
              <a:rPr lang="de-DE" dirty="0"/>
              <a:t>Proteine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91B5AA4-FCA4-9642-A047-5608BB936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09" y="1526059"/>
            <a:ext cx="4305424" cy="3805881"/>
          </a:xfrm>
        </p:spPr>
        <p:txBody>
          <a:bodyPr/>
          <a:lstStyle/>
          <a:p>
            <a:r>
              <a:rPr lang="de-DE" dirty="0"/>
              <a:t>Hauptfunktion:</a:t>
            </a:r>
            <a:br>
              <a:rPr lang="de-DE" dirty="0"/>
            </a:br>
            <a:r>
              <a:rPr lang="de-DE" dirty="0"/>
              <a:t>Anabolismus</a:t>
            </a:r>
          </a:p>
          <a:p>
            <a:r>
              <a:rPr lang="de-DE" dirty="0"/>
              <a:t>Aminosäuren</a:t>
            </a:r>
          </a:p>
          <a:p>
            <a:r>
              <a:rPr lang="de-DE" dirty="0"/>
              <a:t>Stickstoff</a:t>
            </a:r>
          </a:p>
          <a:p>
            <a:r>
              <a:rPr lang="de-DE" dirty="0"/>
              <a:t>Baustoffe für körpereigene Proteine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AB3470-A5AF-F449-9033-EF4BA6FB1B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19"/>
          <a:stretch/>
        </p:blipFill>
        <p:spPr>
          <a:xfrm>
            <a:off x="1" y="949955"/>
            <a:ext cx="7048374" cy="495808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73E4C4A-E72F-1947-B21F-D2E445584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7415" y="6168813"/>
            <a:ext cx="1406096" cy="58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5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7EEBB597-4F92-C245-AF44-9C760CD90B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4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B0C00A-E942-E841-9E5B-824E7F5CD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de-DE" sz="4000" dirty="0"/>
              <a:t>Warum machen wir Sport?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5146C1-E9B7-8C44-8407-5C2EA6246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de-DE" sz="2000" i="1" dirty="0"/>
              <a:t>Kurz Überlegen, warum wir Sport betreiben</a:t>
            </a:r>
          </a:p>
          <a:p>
            <a:r>
              <a:rPr lang="de-DE" sz="2000" i="1" dirty="0"/>
              <a:t>Kurzen Antwortsatz überlegen</a:t>
            </a:r>
          </a:p>
          <a:p>
            <a:r>
              <a:rPr lang="de-DE" sz="2000" i="1" dirty="0"/>
              <a:t>Antwort in die Chatfunktion eintippen </a:t>
            </a:r>
            <a:br>
              <a:rPr lang="de-DE" sz="2000" i="1" dirty="0"/>
            </a:br>
            <a:r>
              <a:rPr lang="de-DE" sz="2000" i="1" dirty="0">
                <a:sym typeface="Wingdings" pitchFamily="2" charset="2"/>
              </a:rPr>
              <a:t> NICHT abschicken! </a:t>
            </a:r>
          </a:p>
          <a:p>
            <a:r>
              <a:rPr lang="de-DE" sz="2000" i="1" dirty="0">
                <a:sym typeface="Wingdings" pitchFamily="2" charset="2"/>
              </a:rPr>
              <a:t>Wenn ich bis 3 zähle, drücken bitte alle gleichzeitig auf senden</a:t>
            </a:r>
            <a:endParaRPr lang="de-DE" sz="2000" dirty="0"/>
          </a:p>
        </p:txBody>
      </p:sp>
      <p:sp>
        <p:nvSpPr>
          <p:cNvPr id="6" name="Rahmen 5">
            <a:extLst>
              <a:ext uri="{FF2B5EF4-FFF2-40B4-BE49-F238E27FC236}">
                <a16:creationId xmlns:a16="http://schemas.microsoft.com/office/drawing/2014/main" id="{A7C4094B-73F3-F447-BE19-5DDD5DA8B965}"/>
              </a:ext>
            </a:extLst>
          </p:cNvPr>
          <p:cNvSpPr/>
          <p:nvPr/>
        </p:nvSpPr>
        <p:spPr>
          <a:xfrm>
            <a:off x="7355679" y="2060353"/>
            <a:ext cx="4174049" cy="3742761"/>
          </a:xfrm>
          <a:prstGeom prst="frame">
            <a:avLst>
              <a:gd name="adj1" fmla="val 1994"/>
            </a:avLst>
          </a:prstGeom>
          <a:solidFill>
            <a:srgbClr val="FFC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2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E73806-A04F-014E-8333-AD5107315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09" y="0"/>
            <a:ext cx="3822189" cy="1899912"/>
          </a:xfrm>
        </p:spPr>
        <p:txBody>
          <a:bodyPr>
            <a:normAutofit/>
          </a:bodyPr>
          <a:lstStyle/>
          <a:p>
            <a:r>
              <a:rPr lang="de-DE" dirty="0"/>
              <a:t>Proteine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91B5AA4-FCA4-9642-A047-5608BB936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09" y="1526059"/>
            <a:ext cx="4305424" cy="3805881"/>
          </a:xfrm>
        </p:spPr>
        <p:txBody>
          <a:bodyPr/>
          <a:lstStyle/>
          <a:p>
            <a:r>
              <a:rPr lang="de-DE" dirty="0"/>
              <a:t>Hauptfunktion:</a:t>
            </a:r>
            <a:br>
              <a:rPr lang="de-DE" dirty="0"/>
            </a:br>
            <a:r>
              <a:rPr lang="de-DE" dirty="0"/>
              <a:t>Anabolismus</a:t>
            </a:r>
          </a:p>
          <a:p>
            <a:r>
              <a:rPr lang="de-DE" dirty="0"/>
              <a:t>Aminosäuren</a:t>
            </a:r>
          </a:p>
          <a:p>
            <a:r>
              <a:rPr lang="de-DE" dirty="0"/>
              <a:t>Stickstoff</a:t>
            </a:r>
          </a:p>
          <a:p>
            <a:r>
              <a:rPr lang="de-DE" dirty="0"/>
              <a:t>Baustoffe für körpereigene Proteine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AB3470-A5AF-F449-9033-EF4BA6FB1B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19"/>
          <a:stretch/>
        </p:blipFill>
        <p:spPr>
          <a:xfrm>
            <a:off x="1" y="949955"/>
            <a:ext cx="7048374" cy="495808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8157BCB-AF4B-3247-B2E1-1E7B8D7F5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7415" y="6168813"/>
            <a:ext cx="1406096" cy="58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9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E73806-A04F-014E-8333-AD5107315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821" y="828730"/>
            <a:ext cx="3822189" cy="1899912"/>
          </a:xfrm>
        </p:spPr>
        <p:txBody>
          <a:bodyPr>
            <a:normAutofit/>
          </a:bodyPr>
          <a:lstStyle/>
          <a:p>
            <a:r>
              <a:rPr lang="de-DE" dirty="0"/>
              <a:t>Vitamine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91B5AA4-FCA4-9642-A047-5608BB936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729" y="323478"/>
            <a:ext cx="4844552" cy="3805881"/>
          </a:xfrm>
        </p:spPr>
        <p:txBody>
          <a:bodyPr/>
          <a:lstStyle/>
          <a:p>
            <a:r>
              <a:rPr lang="de-DE" dirty="0"/>
              <a:t>Lebenswichtige Coenzyme</a:t>
            </a:r>
          </a:p>
          <a:p>
            <a:r>
              <a:rPr lang="de-DE" dirty="0"/>
              <a:t>Keine Energieträger</a:t>
            </a:r>
          </a:p>
          <a:p>
            <a:r>
              <a:rPr lang="de-DE" dirty="0"/>
              <a:t>Unterstützung des Immunsystems</a:t>
            </a:r>
          </a:p>
          <a:p>
            <a:r>
              <a:rPr lang="de-DE" dirty="0"/>
              <a:t>Allgemeine Gesundheit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0659018-8D16-8C46-BF91-E529E37F3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9" y="3606799"/>
            <a:ext cx="12192000" cy="32512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9FEBE70-DAF6-8F49-80AD-B7FF91CA6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7415" y="6168813"/>
            <a:ext cx="1406096" cy="58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4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DEF0AA-6F70-9545-A5FE-B3237D7E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/>
              <a:t>Empfehlung?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D9E425-9CE1-6542-A06A-096191E3C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Kein Bier trinken, Wasser oder Apfelschorle trinken</a:t>
            </a:r>
          </a:p>
          <a:p>
            <a:r>
              <a:rPr lang="de-DE" dirty="0"/>
              <a:t>Lieber Nudelgericht statt Schweinshaxe</a:t>
            </a:r>
          </a:p>
          <a:p>
            <a:r>
              <a:rPr lang="de-DE" dirty="0"/>
              <a:t>Kein Salat, da die Verdauung lange dauert, den Schlaf deshalb hindert und am Morgen zusätzlich zum Frühstück Nährstoffe bereit hält.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198198-4952-2C45-9E75-03AB472A5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Breitensport</a:t>
            </a:r>
          </a:p>
          <a:p>
            <a:r>
              <a:rPr lang="de-DE" sz="2400" dirty="0"/>
              <a:t>Mann, Mitte 50, leicht übergewichtig</a:t>
            </a:r>
          </a:p>
          <a:p>
            <a:r>
              <a:rPr lang="de-DE" sz="2400" dirty="0"/>
              <a:t>Kommt das erste Mal in eure Gruppe</a:t>
            </a:r>
          </a:p>
          <a:p>
            <a:r>
              <a:rPr lang="de-DE" sz="2400" dirty="0"/>
              <a:t>Macht wenig bis gar kein Sport</a:t>
            </a:r>
          </a:p>
          <a:p>
            <a:r>
              <a:rPr lang="de-DE" sz="2400" dirty="0"/>
              <a:t>Hat viel geschwitzt</a:t>
            </a:r>
          </a:p>
          <a:p>
            <a:r>
              <a:rPr lang="de-DE" sz="2400" dirty="0"/>
              <a:t>Geht jetzt noch was Essen</a:t>
            </a:r>
          </a:p>
        </p:txBody>
      </p:sp>
    </p:spTree>
    <p:extLst>
      <p:ext uri="{BB962C8B-B14F-4D97-AF65-F5344CB8AC3E}">
        <p14:creationId xmlns:p14="http://schemas.microsoft.com/office/powerpoint/2010/main" val="167436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DEF0AA-6F70-9545-A5FE-B3237D7E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/>
              <a:t>Empfehlung?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D9E425-9CE1-6542-A06A-096191E3C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Viel Wasser, wenig am Abend essen</a:t>
            </a:r>
          </a:p>
          <a:p>
            <a:r>
              <a:rPr lang="de-DE" dirty="0"/>
              <a:t>Nudelgericht/Weißbrot, weißes Fleisch (kein Schweinefleisch), Rind, Fisch</a:t>
            </a:r>
          </a:p>
          <a:p>
            <a:r>
              <a:rPr lang="de-DE" dirty="0"/>
              <a:t>Allgemeine Empfehlung:</a:t>
            </a:r>
            <a:br>
              <a:rPr lang="de-DE" dirty="0"/>
            </a:br>
            <a:r>
              <a:rPr lang="de-DE" dirty="0"/>
              <a:t>Proteinshake weglassen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198198-4952-2C45-9E75-03AB472A5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Leistungssport</a:t>
            </a:r>
          </a:p>
          <a:p>
            <a:r>
              <a:rPr lang="de-DE" sz="2400" dirty="0"/>
              <a:t>Frau, Anfang 30</a:t>
            </a:r>
          </a:p>
          <a:p>
            <a:r>
              <a:rPr lang="de-DE" sz="2400" dirty="0"/>
              <a:t>Ist regelmäßig in eurer Gruppe</a:t>
            </a:r>
          </a:p>
          <a:p>
            <a:r>
              <a:rPr lang="de-DE" sz="2400" dirty="0"/>
              <a:t>Macht zur Unterstützung viel Sport (Fitness)</a:t>
            </a:r>
          </a:p>
          <a:p>
            <a:r>
              <a:rPr lang="de-DE" sz="2400" dirty="0"/>
              <a:t>Hat Proteinshake dabei</a:t>
            </a:r>
          </a:p>
          <a:p>
            <a:r>
              <a:rPr lang="de-DE" sz="2400" dirty="0"/>
              <a:t>Geht jetzt noch was Essen</a:t>
            </a:r>
          </a:p>
        </p:txBody>
      </p:sp>
    </p:spTree>
    <p:extLst>
      <p:ext uri="{BB962C8B-B14F-4D97-AF65-F5344CB8AC3E}">
        <p14:creationId xmlns:p14="http://schemas.microsoft.com/office/powerpoint/2010/main" val="17948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DEF0AA-6F70-9545-A5FE-B3237D7E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/>
              <a:t>Empfehlung?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D9E425-9CE1-6542-A06A-096191E3C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Vitamine: Zum Anstoßen des</a:t>
            </a:r>
            <a:br>
              <a:rPr lang="de-DE" dirty="0"/>
            </a:br>
            <a:r>
              <a:rPr lang="de-DE" dirty="0"/>
              <a:t> 		 Nervensystems</a:t>
            </a:r>
          </a:p>
          <a:p>
            <a:r>
              <a:rPr lang="de-DE" dirty="0"/>
              <a:t>Vitamine: Zur Unterstützung der allgemeinen Gesundheit und des Immunsystems</a:t>
            </a:r>
          </a:p>
          <a:p>
            <a:r>
              <a:rPr lang="de-DE" dirty="0"/>
              <a:t>Heute lieber weniger bis keine Kohlenhydrate mehr</a:t>
            </a:r>
          </a:p>
          <a:p>
            <a:r>
              <a:rPr lang="de-DE" dirty="0"/>
              <a:t>Kohlenhydrate, viel Vollkorn, viele langsame Kohlenhydrate,</a:t>
            </a:r>
          </a:p>
          <a:p>
            <a:r>
              <a:rPr lang="de-DE" dirty="0"/>
              <a:t>Am Tag vor dem Turnier: schnelle Kohlenhydrate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198198-4952-2C45-9E75-03AB472A5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Formationsgruppe</a:t>
            </a:r>
          </a:p>
          <a:p>
            <a:r>
              <a:rPr lang="de-DE" sz="2400" dirty="0"/>
              <a:t>Mann, Anfang 20</a:t>
            </a:r>
          </a:p>
          <a:p>
            <a:r>
              <a:rPr lang="de-DE" sz="2400" dirty="0"/>
              <a:t>Nächste Woche ist Ligastart</a:t>
            </a:r>
          </a:p>
          <a:p>
            <a:r>
              <a:rPr lang="de-DE" sz="2400" dirty="0"/>
              <a:t>Macht zur Unterstützung wenig Sport</a:t>
            </a:r>
          </a:p>
          <a:p>
            <a:r>
              <a:rPr lang="de-DE" sz="2400" dirty="0"/>
              <a:t>Hat beruflich viel Stress</a:t>
            </a:r>
          </a:p>
          <a:p>
            <a:r>
              <a:rPr lang="de-DE" sz="2400" dirty="0"/>
              <a:t>Muss jetzt noch etwas arbeiten</a:t>
            </a:r>
          </a:p>
        </p:txBody>
      </p:sp>
    </p:spTree>
    <p:extLst>
      <p:ext uri="{BB962C8B-B14F-4D97-AF65-F5344CB8AC3E}">
        <p14:creationId xmlns:p14="http://schemas.microsoft.com/office/powerpoint/2010/main" val="12692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DEF0AA-6F70-9545-A5FE-B3237D7E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/>
              <a:t>Empfehlung?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D9E425-9CE1-6542-A06A-096191E3C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Mineralstoffmangel</a:t>
            </a:r>
          </a:p>
          <a:p>
            <a:r>
              <a:rPr lang="de-DE" dirty="0"/>
              <a:t>Ausgleich: Mineralwasser</a:t>
            </a:r>
          </a:p>
          <a:p>
            <a:r>
              <a:rPr lang="de-DE" dirty="0"/>
              <a:t>Salztabletten, z.B. Schüssler</a:t>
            </a:r>
          </a:p>
          <a:p>
            <a:r>
              <a:rPr lang="de-DE" dirty="0"/>
              <a:t>Wurzelgemüse</a:t>
            </a:r>
          </a:p>
          <a:p>
            <a:r>
              <a:rPr lang="de-DE" dirty="0"/>
              <a:t>Tofu oder Sojaprodukte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198198-4952-2C45-9E75-03AB472A5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Freizeitsport</a:t>
            </a:r>
          </a:p>
          <a:p>
            <a:r>
              <a:rPr lang="de-DE" sz="2400" dirty="0"/>
              <a:t>Paar, beide Mitte 30</a:t>
            </a:r>
          </a:p>
          <a:p>
            <a:r>
              <a:rPr lang="de-DE" sz="2400" dirty="0"/>
              <a:t>Strengen sich im Training nicht viel an</a:t>
            </a:r>
          </a:p>
          <a:p>
            <a:r>
              <a:rPr lang="de-DE" sz="2400" dirty="0"/>
              <a:t>Gehen regelmäßig joggen</a:t>
            </a:r>
          </a:p>
          <a:p>
            <a:r>
              <a:rPr lang="de-DE" sz="2400" dirty="0"/>
              <a:t>Klagen nach dem Training über Schwindel und Abgeschlagenheit</a:t>
            </a:r>
          </a:p>
          <a:p>
            <a:r>
              <a:rPr lang="de-DE" sz="2400" dirty="0"/>
              <a:t>Vegan?</a:t>
            </a:r>
          </a:p>
          <a:p>
            <a:r>
              <a:rPr lang="de-DE" sz="2400" dirty="0"/>
              <a:t>Ja!</a:t>
            </a:r>
          </a:p>
        </p:txBody>
      </p:sp>
    </p:spTree>
    <p:extLst>
      <p:ext uri="{BB962C8B-B14F-4D97-AF65-F5344CB8AC3E}">
        <p14:creationId xmlns:p14="http://schemas.microsoft.com/office/powerpoint/2010/main" val="416014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DEF0AA-6F70-9545-A5FE-B3237D7E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/>
              <a:t>Empfehlung?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D9E425-9CE1-6542-A06A-096191E3C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Cola wegschütten</a:t>
            </a:r>
          </a:p>
          <a:p>
            <a:r>
              <a:rPr lang="de-DE" dirty="0"/>
              <a:t>Magnesium und </a:t>
            </a:r>
            <a:r>
              <a:rPr lang="de-DE" dirty="0" err="1"/>
              <a:t>Calzium</a:t>
            </a:r>
            <a:endParaRPr lang="de-DE" dirty="0"/>
          </a:p>
          <a:p>
            <a:r>
              <a:rPr lang="de-DE" dirty="0"/>
              <a:t>Vitamin D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198198-4952-2C45-9E75-03AB472A5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Leistungssport</a:t>
            </a:r>
          </a:p>
          <a:p>
            <a:r>
              <a:rPr lang="de-DE" sz="2400" dirty="0"/>
              <a:t>Frau, 19 Jahre alt</a:t>
            </a:r>
          </a:p>
          <a:p>
            <a:r>
              <a:rPr lang="de-DE" sz="2400" dirty="0"/>
              <a:t>Regelmäßiges, intensives Training</a:t>
            </a:r>
          </a:p>
          <a:p>
            <a:r>
              <a:rPr lang="de-DE" sz="2400" dirty="0"/>
              <a:t>Klagt über Schmerzen im Fuß</a:t>
            </a:r>
          </a:p>
          <a:p>
            <a:r>
              <a:rPr lang="de-DE" sz="2400" dirty="0"/>
              <a:t>Trinkt Cola light während des Trainings</a:t>
            </a:r>
          </a:p>
          <a:p>
            <a:r>
              <a:rPr lang="de-DE" sz="2400" dirty="0"/>
              <a:t>Winter</a:t>
            </a:r>
          </a:p>
          <a:p>
            <a:r>
              <a:rPr lang="de-DE" sz="2400" dirty="0"/>
              <a:t>Kämpft ab und an mit Krämpfen</a:t>
            </a:r>
          </a:p>
        </p:txBody>
      </p:sp>
    </p:spTree>
    <p:extLst>
      <p:ext uri="{BB962C8B-B14F-4D97-AF65-F5344CB8AC3E}">
        <p14:creationId xmlns:p14="http://schemas.microsoft.com/office/powerpoint/2010/main" val="353325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A04986D-8AFD-8440-8DAE-655D76D454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1266734"/>
            <a:ext cx="12192000" cy="81247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73961C-39C5-3B47-B5BF-F7B3564EA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Gemeinsamkeiten: Allgemeine Empfehlungen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2CF80D-8EAD-D149-937F-FEFDFCD5B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Ausgewogene Ernährung</a:t>
            </a:r>
          </a:p>
          <a:p>
            <a:pPr lvl="1"/>
            <a:r>
              <a:rPr lang="de-DE" dirty="0"/>
              <a:t>Darmflora</a:t>
            </a:r>
          </a:p>
          <a:p>
            <a:r>
              <a:rPr lang="de-DE" dirty="0"/>
              <a:t>Keine Supplemente</a:t>
            </a:r>
          </a:p>
          <a:p>
            <a:r>
              <a:rPr lang="de-DE" dirty="0"/>
              <a:t>Ausreichend Trinken, vor allem Wasser</a:t>
            </a:r>
          </a:p>
          <a:p>
            <a:r>
              <a:rPr lang="de-DE" dirty="0"/>
              <a:t>Zuckerreduktion, INDUSTRIELLE ZUCKER</a:t>
            </a:r>
          </a:p>
          <a:p>
            <a:r>
              <a:rPr lang="de-DE" dirty="0"/>
              <a:t>Esse nichts, das deine Oma nicht kennt! </a:t>
            </a:r>
          </a:p>
          <a:p>
            <a:r>
              <a:rPr lang="de-DE" dirty="0"/>
              <a:t>Keine bis wenige schnelle Kohlenhydrate</a:t>
            </a:r>
          </a:p>
        </p:txBody>
      </p:sp>
    </p:spTree>
    <p:extLst>
      <p:ext uri="{BB962C8B-B14F-4D97-AF65-F5344CB8AC3E}">
        <p14:creationId xmlns:p14="http://schemas.microsoft.com/office/powerpoint/2010/main" val="1549976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E8CB396-FFA9-E34B-AC1B-2494BC274B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1266734"/>
            <a:ext cx="12192000" cy="81247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73961C-39C5-3B47-B5BF-F7B3564E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5432" cy="1574886"/>
          </a:xfrm>
        </p:spPr>
        <p:txBody>
          <a:bodyPr/>
          <a:lstStyle/>
          <a:p>
            <a:r>
              <a:rPr lang="de-DE" dirty="0"/>
              <a:t>Sportartgerechte Ernährung: </a:t>
            </a:r>
            <a:br>
              <a:rPr lang="de-DE" dirty="0"/>
            </a:br>
            <a:r>
              <a:rPr lang="de-DE" dirty="0"/>
              <a:t>Tanzsport: Training?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2CF80D-8EAD-D149-937F-FEFDFCD5B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0011"/>
            <a:ext cx="10515600" cy="4351338"/>
          </a:xfrm>
        </p:spPr>
        <p:txBody>
          <a:bodyPr/>
          <a:lstStyle/>
          <a:p>
            <a:r>
              <a:rPr lang="de-DE" dirty="0"/>
              <a:t>Ausgewogen trinken</a:t>
            </a:r>
          </a:p>
          <a:p>
            <a:r>
              <a:rPr lang="de-DE" dirty="0"/>
              <a:t>Mineralien</a:t>
            </a:r>
          </a:p>
          <a:p>
            <a:r>
              <a:rPr lang="de-DE" dirty="0"/>
              <a:t>Ausreichend Kohlenhydrate</a:t>
            </a:r>
          </a:p>
          <a:p>
            <a:r>
              <a:rPr lang="de-DE" dirty="0"/>
              <a:t>Frisches Obst und Gemüse, Rohkost </a:t>
            </a:r>
            <a:r>
              <a:rPr lang="de-DE" dirty="0">
                <a:sym typeface="Wingdings" pitchFamily="2" charset="2"/>
              </a:rPr>
              <a:t> Morgens und Mittags</a:t>
            </a:r>
          </a:p>
          <a:p>
            <a:r>
              <a:rPr lang="de-DE" dirty="0">
                <a:sym typeface="Wingdings" pitchFamily="2" charset="2"/>
              </a:rPr>
              <a:t>Bitte wenig Fast Food und Co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3481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E8CB396-FFA9-E34B-AC1B-2494BC274B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1266734"/>
            <a:ext cx="12192000" cy="81247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73961C-39C5-3B47-B5BF-F7B3564E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5432" cy="1574886"/>
          </a:xfrm>
        </p:spPr>
        <p:txBody>
          <a:bodyPr/>
          <a:lstStyle/>
          <a:p>
            <a:r>
              <a:rPr lang="de-DE" dirty="0"/>
              <a:t>Sportartgerechte Ernährung: </a:t>
            </a:r>
            <a:br>
              <a:rPr lang="de-DE" dirty="0"/>
            </a:br>
            <a:r>
              <a:rPr lang="de-DE" dirty="0"/>
              <a:t>Turnier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2CF80D-8EAD-D149-937F-FEFDFCD5B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0011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Einige Tage vor dem Turnier:</a:t>
            </a:r>
          </a:p>
          <a:p>
            <a:pPr lvl="1"/>
            <a:r>
              <a:rPr lang="de-DE" dirty="0"/>
              <a:t>Mehr Kohlenhydrate</a:t>
            </a:r>
          </a:p>
          <a:p>
            <a:pPr lvl="1"/>
            <a:r>
              <a:rPr lang="de-DE" dirty="0"/>
              <a:t>Zuführung Vitamine bei Stress und im Winter</a:t>
            </a:r>
          </a:p>
          <a:p>
            <a:pPr lvl="1"/>
            <a:r>
              <a:rPr lang="de-DE" dirty="0"/>
              <a:t>Ausgewogen Trinken</a:t>
            </a:r>
          </a:p>
          <a:p>
            <a:pPr lvl="1"/>
            <a:r>
              <a:rPr lang="de-DE" dirty="0"/>
              <a:t>Direkt vor dem Turnier: Weniger Koffein</a:t>
            </a:r>
          </a:p>
          <a:p>
            <a:pPr lvl="1"/>
            <a:r>
              <a:rPr lang="de-DE" dirty="0"/>
              <a:t>Keine </a:t>
            </a:r>
            <a:r>
              <a:rPr lang="de-DE" dirty="0" err="1"/>
              <a:t>EnergyDrinks</a:t>
            </a:r>
            <a:endParaRPr lang="de-DE" dirty="0"/>
          </a:p>
          <a:p>
            <a:r>
              <a:rPr lang="de-DE" dirty="0"/>
              <a:t>Während des Turniers:</a:t>
            </a:r>
          </a:p>
          <a:p>
            <a:pPr lvl="1"/>
            <a:r>
              <a:rPr lang="de-DE" dirty="0"/>
              <a:t>Banane essen, kein Kaffee, regelmäßig und in kleinen Schlucken Mineralwasser (still) </a:t>
            </a:r>
            <a:r>
              <a:rPr lang="de-DE" dirty="0">
                <a:sym typeface="Wingdings" pitchFamily="2" charset="2"/>
              </a:rPr>
              <a:t> nicht zu kalt</a:t>
            </a:r>
            <a:endParaRPr lang="de-DE" dirty="0"/>
          </a:p>
          <a:p>
            <a:r>
              <a:rPr lang="de-DE" dirty="0"/>
              <a:t>Nach dem Turnier:</a:t>
            </a:r>
          </a:p>
          <a:p>
            <a:pPr lvl="1"/>
            <a:r>
              <a:rPr lang="de-DE" dirty="0"/>
              <a:t>Nudelgericht mit Lachs, Am Tag nach dem Turnier Mittags: Salat</a:t>
            </a:r>
          </a:p>
          <a:p>
            <a:pPr lvl="1"/>
            <a:r>
              <a:rPr lang="de-DE" dirty="0"/>
              <a:t>KEIN BIER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3303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Person, Gericht, Mahlzeit, Gemüse enthält.&#10;&#10;Automatisch generierte Beschreibung">
            <a:extLst>
              <a:ext uri="{FF2B5EF4-FFF2-40B4-BE49-F238E27FC236}">
                <a16:creationId xmlns:a16="http://schemas.microsoft.com/office/drawing/2014/main" id="{4C12B6F1-0581-9840-B2E5-AAD8CD280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6" r="625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B0C00A-E942-E841-9E5B-824E7F5CD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de-DE" sz="4000"/>
              <a:t>Warum ernähren wir uns?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5146C1-E9B7-8C44-8407-5C2EA6246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de-DE" sz="2000" dirty="0"/>
              <a:t>Kurz Überlegen, warum wir Sport betreiben</a:t>
            </a:r>
          </a:p>
          <a:p>
            <a:r>
              <a:rPr lang="de-DE" sz="2000" dirty="0"/>
              <a:t>Kurzen Antwortsatz überlegen</a:t>
            </a:r>
          </a:p>
          <a:p>
            <a:r>
              <a:rPr lang="de-DE" sz="2000" dirty="0"/>
              <a:t>Antwort in die Chatfunktion eintippen </a:t>
            </a:r>
            <a:r>
              <a:rPr lang="de-DE" sz="2000" dirty="0">
                <a:sym typeface="Wingdings" pitchFamily="2" charset="2"/>
              </a:rPr>
              <a:t> NICHT abschicken! </a:t>
            </a:r>
          </a:p>
          <a:p>
            <a:r>
              <a:rPr lang="de-DE" sz="2000" dirty="0">
                <a:sym typeface="Wingdings" pitchFamily="2" charset="2"/>
              </a:rPr>
              <a:t>Wenn ich bis 3 zähle, drücken bitte alle gleichzeitig auf senden. </a:t>
            </a:r>
            <a:endParaRPr lang="de-DE" sz="2000" dirty="0"/>
          </a:p>
        </p:txBody>
      </p:sp>
      <p:sp>
        <p:nvSpPr>
          <p:cNvPr id="8" name="Rahmen 7">
            <a:extLst>
              <a:ext uri="{FF2B5EF4-FFF2-40B4-BE49-F238E27FC236}">
                <a16:creationId xmlns:a16="http://schemas.microsoft.com/office/drawing/2014/main" id="{299E4FC2-5116-8F47-947E-4E47D1B020CB}"/>
              </a:ext>
            </a:extLst>
          </p:cNvPr>
          <p:cNvSpPr/>
          <p:nvPr/>
        </p:nvSpPr>
        <p:spPr>
          <a:xfrm>
            <a:off x="7355679" y="2060353"/>
            <a:ext cx="4174049" cy="3742761"/>
          </a:xfrm>
          <a:prstGeom prst="frame">
            <a:avLst>
              <a:gd name="adj1" fmla="val 1994"/>
            </a:avLst>
          </a:prstGeom>
          <a:solidFill>
            <a:srgbClr val="FFC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6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E73806-A04F-014E-8333-AD5107315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576" y="2318406"/>
            <a:ext cx="3822189" cy="1899912"/>
          </a:xfrm>
        </p:spPr>
        <p:txBody>
          <a:bodyPr>
            <a:normAutofit/>
          </a:bodyPr>
          <a:lstStyle/>
          <a:p>
            <a:r>
              <a:rPr lang="de-DE" sz="4000" dirty="0"/>
              <a:t>Vorbildfunktion Trainer!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F813664-EBF1-5F43-99C1-416FC0DEA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4" r="25222" b="-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41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E8CB396-FFA9-E34B-AC1B-2494BC274B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1266734"/>
            <a:ext cx="12192000" cy="81247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73961C-39C5-3B47-B5BF-F7B3564E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5432" cy="1574886"/>
          </a:xfrm>
        </p:spPr>
        <p:txBody>
          <a:bodyPr/>
          <a:lstStyle/>
          <a:p>
            <a:r>
              <a:rPr lang="de-DE" dirty="0"/>
              <a:t>Irrglaube: Proteinshakes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2CF80D-8EAD-D149-937F-FEFDFCD5B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0011"/>
            <a:ext cx="10515600" cy="4351338"/>
          </a:xfrm>
        </p:spPr>
        <p:txBody>
          <a:bodyPr/>
          <a:lstStyle/>
          <a:p>
            <a:r>
              <a:rPr lang="de-DE" dirty="0"/>
              <a:t>Proteinaufnahme über die Nahrung ausreichend</a:t>
            </a:r>
          </a:p>
          <a:p>
            <a:r>
              <a:rPr lang="de-DE" dirty="0"/>
              <a:t>Überflüssiges Protein wird ausgeschieden </a:t>
            </a:r>
            <a:r>
              <a:rPr lang="de-DE" dirty="0">
                <a:sym typeface="Wingdings" pitchFamily="2" charset="2"/>
              </a:rPr>
              <a:t> Urin  Nierensystem</a:t>
            </a:r>
          </a:p>
          <a:p>
            <a:r>
              <a:rPr lang="de-DE" dirty="0">
                <a:sym typeface="Wingdings" pitchFamily="2" charset="2"/>
              </a:rPr>
              <a:t>Aufnahme von zu viel tierischem Protein: Muskulatur verhärtet sich</a:t>
            </a:r>
            <a:br>
              <a:rPr lang="de-DE" dirty="0">
                <a:sym typeface="Wingdings" pitchFamily="2" charset="2"/>
              </a:rPr>
            </a:br>
            <a:r>
              <a:rPr lang="de-DE" dirty="0">
                <a:sym typeface="Wingdings" pitchFamily="2" charset="2"/>
              </a:rPr>
              <a:t> verletzungsanfälliger</a:t>
            </a:r>
          </a:p>
          <a:p>
            <a:r>
              <a:rPr lang="de-DE" dirty="0">
                <a:sym typeface="Wingdings" pitchFamily="2" charset="2"/>
              </a:rPr>
              <a:t>Blockieren Supplemente andere Aminosäuren? </a:t>
            </a:r>
          </a:p>
          <a:p>
            <a:r>
              <a:rPr lang="de-DE" dirty="0">
                <a:sym typeface="Wingdings" pitchFamily="2" charset="2"/>
              </a:rPr>
              <a:t>Benötigen wir im Tanzsport die Muskelmaße eines Bodybuilders?</a:t>
            </a:r>
            <a:endParaRPr lang="de-DE" dirty="0"/>
          </a:p>
          <a:p>
            <a:r>
              <a:rPr lang="de-DE" dirty="0"/>
              <a:t>Zusätzliche Proteine fördern Gewichtsreduktion: </a:t>
            </a:r>
          </a:p>
          <a:p>
            <a:pPr lvl="1"/>
            <a:r>
              <a:rPr lang="de-DE" dirty="0"/>
              <a:t>JA! Aber nur bis zu einem gewissen Punkt</a:t>
            </a:r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737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E8CB396-FFA9-E34B-AC1B-2494BC274B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1266734"/>
            <a:ext cx="12192000" cy="81247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73961C-39C5-3B47-B5BF-F7B3564E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5432" cy="1574886"/>
          </a:xfrm>
        </p:spPr>
        <p:txBody>
          <a:bodyPr/>
          <a:lstStyle/>
          <a:p>
            <a:r>
              <a:rPr lang="de-DE" dirty="0"/>
              <a:t>Irrglaube: </a:t>
            </a:r>
            <a:r>
              <a:rPr lang="de-DE" dirty="0" err="1"/>
              <a:t>Glutenfreie</a:t>
            </a:r>
            <a:r>
              <a:rPr lang="de-DE" dirty="0"/>
              <a:t> Ernährung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2CF80D-8EAD-D149-937F-FEFDFCD5B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0011"/>
            <a:ext cx="10515600" cy="4351338"/>
          </a:xfrm>
        </p:spPr>
        <p:txBody>
          <a:bodyPr/>
          <a:lstStyle/>
          <a:p>
            <a:r>
              <a:rPr lang="de-DE" dirty="0"/>
              <a:t>Darmflora sollte möglichst vielseitig sein!</a:t>
            </a:r>
          </a:p>
          <a:p>
            <a:r>
              <a:rPr lang="de-DE" dirty="0"/>
              <a:t>Keine Studien zur Leistungsverbesserung im Sport</a:t>
            </a:r>
          </a:p>
          <a:p>
            <a:r>
              <a:rPr lang="de-DE" dirty="0"/>
              <a:t>Allgemein: Eher kontraproduktiv für Immunsystem</a:t>
            </a:r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834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E8CB396-FFA9-E34B-AC1B-2494BC274B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1266734"/>
            <a:ext cx="12192000" cy="81247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73961C-39C5-3B47-B5BF-F7B3564E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5432" cy="1574886"/>
          </a:xfrm>
        </p:spPr>
        <p:txBody>
          <a:bodyPr/>
          <a:lstStyle/>
          <a:p>
            <a:r>
              <a:rPr lang="de-DE" dirty="0"/>
              <a:t>Irrglaube: Verzicht auf tierische Produkte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2CF80D-8EAD-D149-937F-FEFDFCD5B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0011"/>
            <a:ext cx="10515600" cy="4351338"/>
          </a:xfrm>
        </p:spPr>
        <p:txBody>
          <a:bodyPr/>
          <a:lstStyle/>
          <a:p>
            <a:r>
              <a:rPr lang="de-DE" dirty="0"/>
              <a:t>Im Leistungssport: DETAILLIERTES Wissen</a:t>
            </a:r>
          </a:p>
          <a:p>
            <a:r>
              <a:rPr lang="de-DE" dirty="0"/>
              <a:t>Gefahr der Unterversorgung</a:t>
            </a:r>
          </a:p>
          <a:p>
            <a:r>
              <a:rPr lang="de-DE" dirty="0"/>
              <a:t>Im Sport: „Außenseiterdiät“</a:t>
            </a:r>
          </a:p>
          <a:p>
            <a:r>
              <a:rPr lang="de-DE" dirty="0"/>
              <a:t>Supplemente sind ein MUSS</a:t>
            </a:r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356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E8CB396-FFA9-E34B-AC1B-2494BC274B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1266734"/>
            <a:ext cx="12192000" cy="81247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73961C-39C5-3B47-B5BF-F7B3564E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5432" cy="1574886"/>
          </a:xfrm>
        </p:spPr>
        <p:txBody>
          <a:bodyPr/>
          <a:lstStyle/>
          <a:p>
            <a:r>
              <a:rPr lang="de-DE" dirty="0"/>
              <a:t>Irrglaube: </a:t>
            </a:r>
            <a:r>
              <a:rPr lang="de-DE" dirty="0" err="1"/>
              <a:t>No-Carb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2CF80D-8EAD-D149-937F-FEFDFCD5B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0011"/>
            <a:ext cx="10515600" cy="4351338"/>
          </a:xfrm>
        </p:spPr>
        <p:txBody>
          <a:bodyPr/>
          <a:lstStyle/>
          <a:p>
            <a:r>
              <a:rPr lang="de-DE" dirty="0"/>
              <a:t>ACHTUNG: Low-</a:t>
            </a:r>
            <a:r>
              <a:rPr lang="de-DE" dirty="0" err="1"/>
              <a:t>Carb</a:t>
            </a:r>
            <a:r>
              <a:rPr lang="de-DE" dirty="0"/>
              <a:t> und </a:t>
            </a:r>
            <a:r>
              <a:rPr lang="de-DE" dirty="0" err="1"/>
              <a:t>No-Carb</a:t>
            </a:r>
            <a:endParaRPr lang="de-DE" dirty="0"/>
          </a:p>
          <a:p>
            <a:r>
              <a:rPr lang="de-DE" dirty="0"/>
              <a:t>Immunsystem leidet darunter</a:t>
            </a:r>
          </a:p>
          <a:p>
            <a:r>
              <a:rPr lang="de-DE" dirty="0"/>
              <a:t>Ankurbeln der Fettoxidation</a:t>
            </a:r>
          </a:p>
          <a:p>
            <a:pPr lvl="1"/>
            <a:r>
              <a:rPr lang="de-DE" dirty="0"/>
              <a:t>Verbesserung der Leistung im Ausdauersport</a:t>
            </a:r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697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E8CB396-FFA9-E34B-AC1B-2494BC274B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1266734"/>
            <a:ext cx="12192000" cy="81247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73961C-39C5-3B47-B5BF-F7B3564E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5432" cy="1574886"/>
          </a:xfrm>
        </p:spPr>
        <p:txBody>
          <a:bodyPr/>
          <a:lstStyle/>
          <a:p>
            <a:r>
              <a:rPr lang="de-DE" dirty="0"/>
              <a:t>Mediterrane Ernährung: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2CF80D-8EAD-D149-937F-FEFDFCD5B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0011"/>
            <a:ext cx="10515600" cy="4351338"/>
          </a:xfrm>
        </p:spPr>
        <p:txBody>
          <a:bodyPr>
            <a:normAutofit/>
          </a:bodyPr>
          <a:lstStyle/>
          <a:p>
            <a:r>
              <a:rPr lang="de-DE" dirty="0"/>
              <a:t>Reich an pflanzlicher Nahrung</a:t>
            </a:r>
          </a:p>
          <a:p>
            <a:r>
              <a:rPr lang="de-DE" dirty="0"/>
              <a:t>Olivenöl als wichtigste Fettquelle</a:t>
            </a:r>
          </a:p>
          <a:p>
            <a:r>
              <a:rPr lang="de-DE" dirty="0"/>
              <a:t>Moderater Verzehr tierischer Lebensmittel</a:t>
            </a:r>
          </a:p>
          <a:p>
            <a:r>
              <a:rPr lang="de-DE" dirty="0"/>
              <a:t>Knoblauch und Zwiebeln</a:t>
            </a:r>
          </a:p>
          <a:p>
            <a:r>
              <a:rPr lang="de-DE" dirty="0"/>
              <a:t>Kräuter</a:t>
            </a:r>
          </a:p>
          <a:p>
            <a:r>
              <a:rPr lang="de-DE" dirty="0"/>
              <a:t>Wenig Süßigkeiten</a:t>
            </a:r>
          </a:p>
          <a:p>
            <a:r>
              <a:rPr lang="de-DE" dirty="0"/>
              <a:t>Helles Brot, Nudeln, Reis</a:t>
            </a:r>
          </a:p>
          <a:p>
            <a:r>
              <a:rPr lang="de-DE" dirty="0"/>
              <a:t>Täglich ein Glas Wein zum Essen</a:t>
            </a:r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166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E8CB396-FFA9-E34B-AC1B-2494BC274B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1266734"/>
            <a:ext cx="12192000" cy="81247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73961C-39C5-3B47-B5BF-F7B3564E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5432" cy="1574886"/>
          </a:xfrm>
        </p:spPr>
        <p:txBody>
          <a:bodyPr/>
          <a:lstStyle/>
          <a:p>
            <a:r>
              <a:rPr lang="de-DE" dirty="0"/>
              <a:t>Supplemente, die Sinn machen: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2CF80D-8EAD-D149-937F-FEFDFCD5B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0011"/>
            <a:ext cx="10515600" cy="4351338"/>
          </a:xfrm>
        </p:spPr>
        <p:txBody>
          <a:bodyPr>
            <a:normAutofit/>
          </a:bodyPr>
          <a:lstStyle/>
          <a:p>
            <a:r>
              <a:rPr lang="de-DE" dirty="0"/>
              <a:t>Vitamin D?</a:t>
            </a:r>
          </a:p>
          <a:p>
            <a:r>
              <a:rPr lang="de-DE" dirty="0"/>
              <a:t>Vitamin C?</a:t>
            </a:r>
          </a:p>
          <a:p>
            <a:r>
              <a:rPr lang="de-DE" dirty="0"/>
              <a:t>Eisen? </a:t>
            </a:r>
          </a:p>
          <a:p>
            <a:r>
              <a:rPr lang="de-DE" dirty="0"/>
              <a:t>Fischöl?</a:t>
            </a:r>
          </a:p>
          <a:p>
            <a:r>
              <a:rPr lang="de-DE" dirty="0"/>
              <a:t>Magnesium? </a:t>
            </a:r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013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E8CB396-FFA9-E34B-AC1B-2494BC274B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1266734"/>
            <a:ext cx="12192000" cy="81247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73961C-39C5-3B47-B5BF-F7B3564E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5432" cy="1574886"/>
          </a:xfrm>
        </p:spPr>
        <p:txBody>
          <a:bodyPr/>
          <a:lstStyle/>
          <a:p>
            <a:r>
              <a:rPr lang="de-DE" dirty="0"/>
              <a:t>Fazit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2CF80D-8EAD-D149-937F-FEFDFCD5B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0011"/>
            <a:ext cx="10515600" cy="4351338"/>
          </a:xfrm>
        </p:spPr>
        <p:txBody>
          <a:bodyPr>
            <a:normAutofit/>
          </a:bodyPr>
          <a:lstStyle/>
          <a:p>
            <a:r>
              <a:rPr lang="de-DE" dirty="0"/>
              <a:t>Gesundes Immunsystem</a:t>
            </a:r>
          </a:p>
          <a:p>
            <a:r>
              <a:rPr lang="de-DE" dirty="0"/>
              <a:t>Gesunde Knochen</a:t>
            </a:r>
          </a:p>
          <a:p>
            <a:r>
              <a:rPr lang="de-DE" dirty="0"/>
              <a:t>Gesunde Muskulatur</a:t>
            </a:r>
          </a:p>
          <a:p>
            <a:r>
              <a:rPr lang="de-DE" dirty="0"/>
              <a:t>Ausdauer</a:t>
            </a:r>
          </a:p>
          <a:p>
            <a:r>
              <a:rPr lang="de-DE" dirty="0"/>
              <a:t>Ernährung kann Ergebnisse des Sports kaputt machen</a:t>
            </a:r>
          </a:p>
          <a:p>
            <a:r>
              <a:rPr lang="de-DE" dirty="0"/>
              <a:t>Sport hat Einfluss auf unsere Energiequellen</a:t>
            </a:r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770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02A0BADD-5AFD-4B4A-BCE1-7A930B3CCF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76200" y="-1266734"/>
            <a:ext cx="12268200" cy="81247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B64692-62FB-0F4D-9227-EFBA5B436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Die Frage: Warum?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1268536-D3F3-CA42-ABC9-16AAE2C819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Energieaufnahme</a:t>
            </a:r>
          </a:p>
          <a:p>
            <a:r>
              <a:rPr lang="de-DE" dirty="0"/>
              <a:t>Genuss</a:t>
            </a:r>
          </a:p>
          <a:p>
            <a:r>
              <a:rPr lang="de-DE" dirty="0"/>
              <a:t>Nährstoffe für unseren Körper</a:t>
            </a:r>
          </a:p>
          <a:p>
            <a:r>
              <a:rPr lang="de-DE" dirty="0"/>
              <a:t>Körper am Laufen halten</a:t>
            </a:r>
          </a:p>
          <a:p>
            <a:r>
              <a:rPr lang="de-DE" dirty="0"/>
              <a:t>Kulturelle Bereicherung</a:t>
            </a:r>
          </a:p>
          <a:p>
            <a:r>
              <a:rPr lang="de-DE" dirty="0"/>
              <a:t>Zellen: Mineralstoffe und Vitamine</a:t>
            </a:r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211C71DB-7E0F-1346-A328-3C74DA32F3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Um gesund zu bleiben</a:t>
            </a:r>
          </a:p>
          <a:p>
            <a:r>
              <a:rPr lang="de-DE" dirty="0"/>
              <a:t>Ausgleich zum Arbeits-Alltag</a:t>
            </a:r>
          </a:p>
          <a:p>
            <a:r>
              <a:rPr lang="de-DE" dirty="0"/>
              <a:t>Beweglich bleiben</a:t>
            </a:r>
          </a:p>
          <a:p>
            <a:r>
              <a:rPr lang="de-DE" dirty="0"/>
              <a:t>Fit bleiben</a:t>
            </a:r>
          </a:p>
          <a:p>
            <a:r>
              <a:rPr lang="de-DE" dirty="0"/>
              <a:t>Gesundheit stärken</a:t>
            </a:r>
          </a:p>
        </p:txBody>
      </p:sp>
    </p:spTree>
    <p:extLst>
      <p:ext uri="{BB962C8B-B14F-4D97-AF65-F5344CB8AC3E}">
        <p14:creationId xmlns:p14="http://schemas.microsoft.com/office/powerpoint/2010/main" val="3401922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C58D8209-DED4-D442-9C5C-58AFFF9B73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256032" y="-92848"/>
            <a:ext cx="12701522" cy="70422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DB0C00A-E942-E841-9E5B-824E7F5CD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Zusammenhänge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600AAE8-736B-0D44-9435-802E85E8F9B6}"/>
              </a:ext>
            </a:extLst>
          </p:cNvPr>
          <p:cNvGrpSpPr/>
          <p:nvPr/>
        </p:nvGrpSpPr>
        <p:grpSpPr>
          <a:xfrm>
            <a:off x="2617521" y="2280407"/>
            <a:ext cx="7188088" cy="3163112"/>
            <a:chOff x="2617521" y="2280407"/>
            <a:chExt cx="7188088" cy="3163112"/>
          </a:xfrm>
        </p:grpSpPr>
        <p:sp>
          <p:nvSpPr>
            <p:cNvPr id="8" name="Freihandform 7">
              <a:extLst>
                <a:ext uri="{FF2B5EF4-FFF2-40B4-BE49-F238E27FC236}">
                  <a16:creationId xmlns:a16="http://schemas.microsoft.com/office/drawing/2014/main" id="{71389F29-3F67-1748-BDE9-4BEF2FD6AF80}"/>
                </a:ext>
              </a:extLst>
            </p:cNvPr>
            <p:cNvSpPr/>
            <p:nvPr/>
          </p:nvSpPr>
          <p:spPr>
            <a:xfrm rot="1200653">
              <a:off x="4914327" y="4834843"/>
              <a:ext cx="2420148" cy="4772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3862"/>
                  </a:moveTo>
                  <a:lnTo>
                    <a:pt x="2420148" y="2386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ihandform 8">
              <a:extLst>
                <a:ext uri="{FF2B5EF4-FFF2-40B4-BE49-F238E27FC236}">
                  <a16:creationId xmlns:a16="http://schemas.microsoft.com/office/drawing/2014/main" id="{985076CF-DBF7-A74A-9E42-951C5BC55AFD}"/>
                </a:ext>
              </a:extLst>
            </p:cNvPr>
            <p:cNvSpPr/>
            <p:nvPr/>
          </p:nvSpPr>
          <p:spPr>
            <a:xfrm rot="19563051">
              <a:off x="4905096" y="3138860"/>
              <a:ext cx="965423" cy="4772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3862"/>
                  </a:moveTo>
                  <a:lnTo>
                    <a:pt x="965423" y="2386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0307C22-73F0-4148-8980-C6D54B7EC7A4}"/>
                </a:ext>
              </a:extLst>
            </p:cNvPr>
            <p:cNvSpPr/>
            <p:nvPr/>
          </p:nvSpPr>
          <p:spPr>
            <a:xfrm>
              <a:off x="2617521" y="2654636"/>
              <a:ext cx="2788071" cy="2771733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00" t="874" r="-52273" b="-2756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 dirty="0"/>
            </a:p>
          </p:txBody>
        </p:sp>
        <p:sp>
          <p:nvSpPr>
            <p:cNvPr id="11" name="Freihandform 10">
              <a:extLst>
                <a:ext uri="{FF2B5EF4-FFF2-40B4-BE49-F238E27FC236}">
                  <a16:creationId xmlns:a16="http://schemas.microsoft.com/office/drawing/2014/main" id="{38341DDA-2A7E-FE4B-94A4-5EA431B39A75}"/>
                </a:ext>
              </a:extLst>
            </p:cNvPr>
            <p:cNvSpPr/>
            <p:nvPr/>
          </p:nvSpPr>
          <p:spPr>
            <a:xfrm flipH="1">
              <a:off x="5665583" y="2280407"/>
              <a:ext cx="2492510" cy="736393"/>
            </a:xfrm>
            <a:custGeom>
              <a:avLst/>
              <a:gdLst>
                <a:gd name="connsiteX0" fmla="*/ 0 w 971790"/>
                <a:gd name="connsiteY0" fmla="*/ 0 h 736393"/>
                <a:gd name="connsiteX1" fmla="*/ 971790 w 971790"/>
                <a:gd name="connsiteY1" fmla="*/ 0 h 736393"/>
                <a:gd name="connsiteX2" fmla="*/ 971790 w 971790"/>
                <a:gd name="connsiteY2" fmla="*/ 736393 h 736393"/>
                <a:gd name="connsiteX3" fmla="*/ 0 w 971790"/>
                <a:gd name="connsiteY3" fmla="*/ 736393 h 736393"/>
                <a:gd name="connsiteX4" fmla="*/ 0 w 971790"/>
                <a:gd name="connsiteY4" fmla="*/ 0 h 73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1790" h="736393">
                  <a:moveTo>
                    <a:pt x="0" y="0"/>
                  </a:moveTo>
                  <a:lnTo>
                    <a:pt x="971790" y="0"/>
                  </a:lnTo>
                  <a:lnTo>
                    <a:pt x="971790" y="736393"/>
                  </a:lnTo>
                  <a:lnTo>
                    <a:pt x="0" y="7363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000" kern="1200" dirty="0"/>
                <a:t>leistungsbestimmend</a:t>
              </a:r>
            </a:p>
          </p:txBody>
        </p:sp>
        <p:sp>
          <p:nvSpPr>
            <p:cNvPr id="12" name="Freihandform 11">
              <a:extLst>
                <a:ext uri="{FF2B5EF4-FFF2-40B4-BE49-F238E27FC236}">
                  <a16:creationId xmlns:a16="http://schemas.microsoft.com/office/drawing/2014/main" id="{1E85DA77-C6DB-364A-8D94-DC5EEF23E31B}"/>
                </a:ext>
              </a:extLst>
            </p:cNvPr>
            <p:cNvSpPr/>
            <p:nvPr/>
          </p:nvSpPr>
          <p:spPr>
            <a:xfrm flipH="1">
              <a:off x="8249063" y="2310386"/>
              <a:ext cx="1457686" cy="736393"/>
            </a:xfrm>
            <a:custGeom>
              <a:avLst/>
              <a:gdLst>
                <a:gd name="connsiteX0" fmla="*/ 0 w 1457686"/>
                <a:gd name="connsiteY0" fmla="*/ 0 h 736393"/>
                <a:gd name="connsiteX1" fmla="*/ 1457686 w 1457686"/>
                <a:gd name="connsiteY1" fmla="*/ 0 h 736393"/>
                <a:gd name="connsiteX2" fmla="*/ 1457686 w 1457686"/>
                <a:gd name="connsiteY2" fmla="*/ 736393 h 736393"/>
                <a:gd name="connsiteX3" fmla="*/ 0 w 1457686"/>
                <a:gd name="connsiteY3" fmla="*/ 736393 h 736393"/>
                <a:gd name="connsiteX4" fmla="*/ 0 w 1457686"/>
                <a:gd name="connsiteY4" fmla="*/ 0 h 73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686" h="736393">
                  <a:moveTo>
                    <a:pt x="0" y="0"/>
                  </a:moveTo>
                  <a:lnTo>
                    <a:pt x="1457686" y="0"/>
                  </a:lnTo>
                  <a:lnTo>
                    <a:pt x="1457686" y="736393"/>
                  </a:lnTo>
                  <a:lnTo>
                    <a:pt x="0" y="7363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e-DE" sz="2300" kern="1200" dirty="0"/>
                <a:t>Triathlon</a:t>
              </a:r>
            </a:p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e-DE" sz="2300" kern="1200" dirty="0"/>
                <a:t>Marathon</a:t>
              </a:r>
            </a:p>
          </p:txBody>
        </p:sp>
        <p:sp>
          <p:nvSpPr>
            <p:cNvPr id="13" name="Freihandform 12">
              <a:extLst>
                <a:ext uri="{FF2B5EF4-FFF2-40B4-BE49-F238E27FC236}">
                  <a16:creationId xmlns:a16="http://schemas.microsoft.com/office/drawing/2014/main" id="{B85BDC04-3E7A-8948-BE13-70CF18C6E25D}"/>
                </a:ext>
              </a:extLst>
            </p:cNvPr>
            <p:cNvSpPr/>
            <p:nvPr/>
          </p:nvSpPr>
          <p:spPr>
            <a:xfrm>
              <a:off x="5756553" y="4646711"/>
              <a:ext cx="2401540" cy="796808"/>
            </a:xfrm>
            <a:custGeom>
              <a:avLst/>
              <a:gdLst>
                <a:gd name="connsiteX0" fmla="*/ 0 w 1037697"/>
                <a:gd name="connsiteY0" fmla="*/ 0 h 796808"/>
                <a:gd name="connsiteX1" fmla="*/ 1037697 w 1037697"/>
                <a:gd name="connsiteY1" fmla="*/ 0 h 796808"/>
                <a:gd name="connsiteX2" fmla="*/ 1037697 w 1037697"/>
                <a:gd name="connsiteY2" fmla="*/ 796808 h 796808"/>
                <a:gd name="connsiteX3" fmla="*/ 0 w 1037697"/>
                <a:gd name="connsiteY3" fmla="*/ 796808 h 796808"/>
                <a:gd name="connsiteX4" fmla="*/ 0 w 1037697"/>
                <a:gd name="connsiteY4" fmla="*/ 0 h 79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7697" h="796808">
                  <a:moveTo>
                    <a:pt x="0" y="0"/>
                  </a:moveTo>
                  <a:lnTo>
                    <a:pt x="1037697" y="0"/>
                  </a:lnTo>
                  <a:lnTo>
                    <a:pt x="1037697" y="796808"/>
                  </a:lnTo>
                  <a:lnTo>
                    <a:pt x="0" y="7968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kern="1200" dirty="0"/>
                <a:t>leistungsbeeinflussend</a:t>
              </a:r>
            </a:p>
          </p:txBody>
        </p:sp>
        <p:sp>
          <p:nvSpPr>
            <p:cNvPr id="14" name="Freihandform 13">
              <a:extLst>
                <a:ext uri="{FF2B5EF4-FFF2-40B4-BE49-F238E27FC236}">
                  <a16:creationId xmlns:a16="http://schemas.microsoft.com/office/drawing/2014/main" id="{E79080D3-D3F9-8D4C-A72F-F5D247135DB7}"/>
                </a:ext>
              </a:extLst>
            </p:cNvPr>
            <p:cNvSpPr/>
            <p:nvPr/>
          </p:nvSpPr>
          <p:spPr>
            <a:xfrm>
              <a:off x="8249063" y="4646711"/>
              <a:ext cx="1556546" cy="796808"/>
            </a:xfrm>
            <a:custGeom>
              <a:avLst/>
              <a:gdLst>
                <a:gd name="connsiteX0" fmla="*/ 0 w 1556546"/>
                <a:gd name="connsiteY0" fmla="*/ 0 h 796808"/>
                <a:gd name="connsiteX1" fmla="*/ 1556546 w 1556546"/>
                <a:gd name="connsiteY1" fmla="*/ 0 h 796808"/>
                <a:gd name="connsiteX2" fmla="*/ 1556546 w 1556546"/>
                <a:gd name="connsiteY2" fmla="*/ 796808 h 796808"/>
                <a:gd name="connsiteX3" fmla="*/ 0 w 1556546"/>
                <a:gd name="connsiteY3" fmla="*/ 796808 h 796808"/>
                <a:gd name="connsiteX4" fmla="*/ 0 w 1556546"/>
                <a:gd name="connsiteY4" fmla="*/ 0 h 79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6546" h="796808">
                  <a:moveTo>
                    <a:pt x="0" y="0"/>
                  </a:moveTo>
                  <a:lnTo>
                    <a:pt x="1556546" y="0"/>
                  </a:lnTo>
                  <a:lnTo>
                    <a:pt x="1556546" y="796808"/>
                  </a:lnTo>
                  <a:lnTo>
                    <a:pt x="0" y="7968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e-DE" sz="2300" kern="1200" dirty="0"/>
                <a:t>Ballsport</a:t>
              </a:r>
            </a:p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e-DE" sz="2300" kern="1200" dirty="0"/>
                <a:t>Tanzsport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4970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F813664-EBF1-5F43-99C1-416FC0DEA9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76200" y="-1266734"/>
            <a:ext cx="12268200" cy="81247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E73806-A04F-014E-8333-AD510731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Bedingungen des Sports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5CF46D-E2FA-8643-B043-0C3599022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Breiten- vs. Leistungssport</a:t>
            </a:r>
          </a:p>
          <a:p>
            <a:r>
              <a:rPr lang="de-DE" dirty="0"/>
              <a:t>Training vs. Wettkampf</a:t>
            </a:r>
          </a:p>
          <a:p>
            <a:r>
              <a:rPr lang="de-DE" dirty="0"/>
              <a:t>Individuelle Ess- und Trinkgewohnheiten</a:t>
            </a:r>
          </a:p>
          <a:p>
            <a:r>
              <a:rPr lang="de-DE" dirty="0"/>
              <a:t>Tageszeit</a:t>
            </a:r>
          </a:p>
          <a:p>
            <a:r>
              <a:rPr lang="de-DE" dirty="0"/>
              <a:t>Vorerkrankungen</a:t>
            </a:r>
          </a:p>
          <a:p>
            <a:r>
              <a:rPr lang="de-DE" dirty="0"/>
              <a:t>Jahreszeit</a:t>
            </a:r>
          </a:p>
        </p:txBody>
      </p:sp>
    </p:spTree>
    <p:extLst>
      <p:ext uri="{BB962C8B-B14F-4D97-AF65-F5344CB8AC3E}">
        <p14:creationId xmlns:p14="http://schemas.microsoft.com/office/powerpoint/2010/main" val="155062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F813664-EBF1-5F43-99C1-416FC0DEA9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76200" y="-1266734"/>
            <a:ext cx="12268200" cy="81247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E73806-A04F-014E-8333-AD510731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Bedingungen des Sports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A7EDFBB1-213D-1C46-A183-94CDF6A2B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571945"/>
            <a:ext cx="4945624" cy="3300199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A70B31D-7498-CC46-83A4-BF754F89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823" y="1571945"/>
            <a:ext cx="4950299" cy="330019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3CB4FF4-02C7-3246-85DE-F6B1E478DB2A}"/>
              </a:ext>
            </a:extLst>
          </p:cNvPr>
          <p:cNvSpPr txBox="1"/>
          <p:nvPr/>
        </p:nvSpPr>
        <p:spPr>
          <a:xfrm>
            <a:off x="978113" y="3411800"/>
            <a:ext cx="229113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Schwanger?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F8C2721-0104-574B-AAC3-34FC6FCDD779}"/>
              </a:ext>
            </a:extLst>
          </p:cNvPr>
          <p:cNvSpPr txBox="1"/>
          <p:nvPr/>
        </p:nvSpPr>
        <p:spPr>
          <a:xfrm>
            <a:off x="5552656" y="3776995"/>
            <a:ext cx="229113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Risiken?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A7B3079-FA8D-0640-B5F7-2843D22B45D7}"/>
              </a:ext>
            </a:extLst>
          </p:cNvPr>
          <p:cNvSpPr txBox="1"/>
          <p:nvPr/>
        </p:nvSpPr>
        <p:spPr>
          <a:xfrm>
            <a:off x="4671273" y="2909501"/>
            <a:ext cx="229113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Gelenkbeschwerden?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362181D-972F-3B48-9C0F-00CB553BC02E}"/>
              </a:ext>
            </a:extLst>
          </p:cNvPr>
          <p:cNvSpPr txBox="1"/>
          <p:nvPr/>
        </p:nvSpPr>
        <p:spPr>
          <a:xfrm>
            <a:off x="5576096" y="2092529"/>
            <a:ext cx="229113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Vorerkrankungen?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241CBA6-AA82-AF46-84D6-8AC0F9DCB750}"/>
              </a:ext>
            </a:extLst>
          </p:cNvPr>
          <p:cNvSpPr txBox="1"/>
          <p:nvPr/>
        </p:nvSpPr>
        <p:spPr>
          <a:xfrm>
            <a:off x="4700666" y="4408526"/>
            <a:ext cx="229113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Tagesform?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B5B8235-81A0-F445-A09F-60B0A0A8E5A5}"/>
              </a:ext>
            </a:extLst>
          </p:cNvPr>
          <p:cNvSpPr txBox="1"/>
          <p:nvPr/>
        </p:nvSpPr>
        <p:spPr>
          <a:xfrm>
            <a:off x="2997235" y="5121952"/>
            <a:ext cx="612133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Im Extremfall sind in allen Niveaus alle Typen vorhanden!</a:t>
            </a:r>
          </a:p>
        </p:txBody>
      </p:sp>
    </p:spTree>
    <p:extLst>
      <p:ext uri="{BB962C8B-B14F-4D97-AF65-F5344CB8AC3E}">
        <p14:creationId xmlns:p14="http://schemas.microsoft.com/office/powerpoint/2010/main" val="340607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F813664-EBF1-5F43-99C1-416FC0DEA9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76200" y="-1266734"/>
            <a:ext cx="12268200" cy="81247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E73806-A04F-014E-8333-AD510731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Wasserhaushalt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5CF46D-E2FA-8643-B043-0C3599022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Schwitzen: </a:t>
            </a:r>
          </a:p>
          <a:p>
            <a:r>
              <a:rPr lang="de-DE" dirty="0"/>
              <a:t>Während sportlicher Belastung: Leistungsfähigkeit erhalten</a:t>
            </a:r>
          </a:p>
          <a:p>
            <a:r>
              <a:rPr lang="de-DE" dirty="0"/>
              <a:t>Salzverlust</a:t>
            </a:r>
          </a:p>
          <a:p>
            <a:r>
              <a:rPr lang="de-DE" dirty="0"/>
              <a:t>Wie kann Salzverlust vermieden werden?</a:t>
            </a:r>
          </a:p>
          <a:p>
            <a:r>
              <a:rPr lang="de-DE" dirty="0"/>
              <a:t>Vor dem Training: Keine hypertone Getränke, keine Kaltgetränke,</a:t>
            </a:r>
            <a:br>
              <a:rPr lang="de-DE" dirty="0"/>
            </a:br>
            <a:r>
              <a:rPr lang="de-DE" dirty="0"/>
              <a:t>  			  keine feste Nahrung</a:t>
            </a:r>
          </a:p>
          <a:p>
            <a:r>
              <a:rPr lang="de-DE" dirty="0"/>
              <a:t>Zwischen den Runden: 100-250 ml trinken</a:t>
            </a:r>
          </a:p>
          <a:p>
            <a:r>
              <a:rPr lang="de-DE" dirty="0"/>
              <a:t>Pausen: Langsam trinken </a:t>
            </a:r>
            <a:r>
              <a:rPr lang="de-DE" dirty="0">
                <a:sym typeface="Wingdings" pitchFamily="2" charset="2"/>
              </a:rPr>
              <a:t> Durst ist ein schlechter Ratgeber! 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287A865-B33F-6F48-941D-11BBA50355EF}"/>
              </a:ext>
            </a:extLst>
          </p:cNvPr>
          <p:cNvSpPr txBox="1"/>
          <p:nvPr/>
        </p:nvSpPr>
        <p:spPr>
          <a:xfrm>
            <a:off x="2718487" y="1778778"/>
            <a:ext cx="3175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Thermoregulation</a:t>
            </a:r>
          </a:p>
        </p:txBody>
      </p:sp>
    </p:spTree>
    <p:extLst>
      <p:ext uri="{BB962C8B-B14F-4D97-AF65-F5344CB8AC3E}">
        <p14:creationId xmlns:p14="http://schemas.microsoft.com/office/powerpoint/2010/main" val="217239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F813664-EBF1-5F43-99C1-416FC0DEA9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76200" y="-1266734"/>
            <a:ext cx="12268200" cy="81247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E73806-A04F-014E-8333-AD510731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Wasserhaushalt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5CF46D-E2FA-8643-B043-0C3599022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Hyperton</a:t>
            </a:r>
            <a:r>
              <a:rPr lang="de-DE" dirty="0"/>
              <a:t>, </a:t>
            </a:r>
            <a:r>
              <a:rPr lang="de-DE" dirty="0" err="1"/>
              <a:t>hypoton</a:t>
            </a:r>
            <a:r>
              <a:rPr lang="de-DE" dirty="0"/>
              <a:t>, </a:t>
            </a:r>
            <a:r>
              <a:rPr lang="de-DE" dirty="0" err="1"/>
              <a:t>isoton</a:t>
            </a:r>
            <a:r>
              <a:rPr lang="de-DE" dirty="0"/>
              <a:t>?</a:t>
            </a:r>
          </a:p>
          <a:p>
            <a:r>
              <a:rPr lang="de-DE" dirty="0" err="1"/>
              <a:t>Hyperton</a:t>
            </a:r>
            <a:r>
              <a:rPr lang="de-DE" dirty="0"/>
              <a:t>: viele gelöste Partikel</a:t>
            </a:r>
          </a:p>
          <a:p>
            <a:r>
              <a:rPr lang="de-DE" dirty="0" err="1"/>
              <a:t>Hypoton</a:t>
            </a:r>
            <a:r>
              <a:rPr lang="de-DE" dirty="0"/>
              <a:t>: wenig geloste Partikel</a:t>
            </a:r>
          </a:p>
          <a:p>
            <a:r>
              <a:rPr lang="de-DE" dirty="0"/>
              <a:t>Isoton: Ausgeglichen</a:t>
            </a:r>
          </a:p>
        </p:txBody>
      </p:sp>
    </p:spTree>
    <p:extLst>
      <p:ext uri="{BB962C8B-B14F-4D97-AF65-F5344CB8AC3E}">
        <p14:creationId xmlns:p14="http://schemas.microsoft.com/office/powerpoint/2010/main" val="295970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1053</Words>
  <Application>Microsoft Macintosh PowerPoint</Application>
  <PresentationFormat>Breitbild</PresentationFormat>
  <Paragraphs>269</Paragraphs>
  <Slides>37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Levenim MT</vt:lpstr>
      <vt:lpstr>Office</vt:lpstr>
      <vt:lpstr>Zusammenspiel  von Training  und Ernährung</vt:lpstr>
      <vt:lpstr>Warum machen wir Sport?</vt:lpstr>
      <vt:lpstr>Warum ernähren wir uns?</vt:lpstr>
      <vt:lpstr>Die Frage: Warum?</vt:lpstr>
      <vt:lpstr>Zusammenhänge</vt:lpstr>
      <vt:lpstr>Die Bedingungen des Sports</vt:lpstr>
      <vt:lpstr>Die Bedingungen des Sports</vt:lpstr>
      <vt:lpstr>Der Wasserhaushalt</vt:lpstr>
      <vt:lpstr>Der Wasserhaushalt</vt:lpstr>
      <vt:lpstr>Der Wasserhaushalt</vt:lpstr>
      <vt:lpstr>Was trinken wir? </vt:lpstr>
      <vt:lpstr>Was essen wir? </vt:lpstr>
      <vt:lpstr>Nährstoffgruppen</vt:lpstr>
      <vt:lpstr>Kohlenhydrate</vt:lpstr>
      <vt:lpstr>Kohlenhydrate</vt:lpstr>
      <vt:lpstr>Fette</vt:lpstr>
      <vt:lpstr>Sättigung</vt:lpstr>
      <vt:lpstr>Sättigung</vt:lpstr>
      <vt:lpstr>Proteine</vt:lpstr>
      <vt:lpstr>Proteine</vt:lpstr>
      <vt:lpstr>Vitamine</vt:lpstr>
      <vt:lpstr>Empfehlung?</vt:lpstr>
      <vt:lpstr>Empfehlung?</vt:lpstr>
      <vt:lpstr>Empfehlung?</vt:lpstr>
      <vt:lpstr>Empfehlung?</vt:lpstr>
      <vt:lpstr>Empfehlung?</vt:lpstr>
      <vt:lpstr>Gemeinsamkeiten: Allgemeine Empfehlungen</vt:lpstr>
      <vt:lpstr>Sportartgerechte Ernährung:  Tanzsport: Training?</vt:lpstr>
      <vt:lpstr>Sportartgerechte Ernährung:  Turnier</vt:lpstr>
      <vt:lpstr>Vorbildfunktion Trainer!</vt:lpstr>
      <vt:lpstr>Irrglaube: Proteinshakes</vt:lpstr>
      <vt:lpstr>Irrglaube: Glutenfreie Ernährung</vt:lpstr>
      <vt:lpstr>Irrglaube: Verzicht auf tierische Produkte</vt:lpstr>
      <vt:lpstr>Irrglaube: No-Carb</vt:lpstr>
      <vt:lpstr>Mediterrane Ernährung:</vt:lpstr>
      <vt:lpstr>Supplemente, die Sinn machen:</vt:lpstr>
      <vt:lpstr>Fazit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Zusammenspiel von Training und Ernährung</dc:title>
  <dc:creator>Anna Kolb</dc:creator>
  <cp:lastModifiedBy>Anna-Lena Kolb</cp:lastModifiedBy>
  <cp:revision>34</cp:revision>
  <dcterms:created xsi:type="dcterms:W3CDTF">2021-07-02T17:17:52Z</dcterms:created>
  <dcterms:modified xsi:type="dcterms:W3CDTF">2021-07-03T10:16:07Z</dcterms:modified>
</cp:coreProperties>
</file>